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58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EBA7-2243-460B-8545-454F3B14FF47}" type="datetimeFigureOut">
              <a:rPr lang="bg-BG" smtClean="0"/>
              <a:t>25.10.2013 г.</a:t>
            </a:fld>
            <a:endParaRPr lang="bg-BG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04345C7-060D-428A-B585-3931F61B4127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EBA7-2243-460B-8545-454F3B14FF47}" type="datetimeFigureOut">
              <a:rPr lang="bg-BG" smtClean="0"/>
              <a:t>25.10.2013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345C7-060D-428A-B585-3931F61B4127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EBA7-2243-460B-8545-454F3B14FF47}" type="datetimeFigureOut">
              <a:rPr lang="bg-BG" smtClean="0"/>
              <a:t>25.10.2013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345C7-060D-428A-B585-3931F61B4127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EBA7-2243-460B-8545-454F3B14FF47}" type="datetimeFigureOut">
              <a:rPr lang="bg-BG" smtClean="0"/>
              <a:t>25.10.2013 г.</a:t>
            </a:fld>
            <a:endParaRPr lang="bg-B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bg-BG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04345C7-060D-428A-B585-3931F61B4127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EBA7-2243-460B-8545-454F3B14FF47}" type="datetimeFigureOut">
              <a:rPr lang="bg-BG" smtClean="0"/>
              <a:t>25.10.2013 г.</a:t>
            </a:fld>
            <a:endParaRPr lang="bg-BG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345C7-060D-428A-B585-3931F61B4127}" type="slidenum">
              <a:rPr lang="bg-BG" smtClean="0"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EBA7-2243-460B-8545-454F3B14FF47}" type="datetimeFigureOut">
              <a:rPr lang="bg-BG" smtClean="0"/>
              <a:t>25.10.2013 г.</a:t>
            </a:fld>
            <a:endParaRPr lang="bg-B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345C7-060D-428A-B585-3931F61B4127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EBA7-2243-460B-8545-454F3B14FF47}" type="datetimeFigureOut">
              <a:rPr lang="bg-BG" smtClean="0"/>
              <a:t>25.10.2013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04345C7-060D-428A-B585-3931F61B4127}" type="slidenum">
              <a:rPr lang="bg-BG" smtClean="0"/>
              <a:t>‹#›</a:t>
            </a:fld>
            <a:endParaRPr lang="bg-BG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EBA7-2243-460B-8545-454F3B14FF47}" type="datetimeFigureOut">
              <a:rPr lang="bg-BG" smtClean="0"/>
              <a:t>25.10.2013 г.</a:t>
            </a:fld>
            <a:endParaRPr lang="bg-BG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345C7-060D-428A-B585-3931F61B4127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EBA7-2243-460B-8545-454F3B14FF47}" type="datetimeFigureOut">
              <a:rPr lang="bg-BG" smtClean="0"/>
              <a:t>25.10.2013 г.</a:t>
            </a:fld>
            <a:endParaRPr lang="bg-BG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345C7-060D-428A-B585-3931F61B4127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EBA7-2243-460B-8545-454F3B14FF47}" type="datetimeFigureOut">
              <a:rPr lang="bg-BG" smtClean="0"/>
              <a:t>25.10.2013 г.</a:t>
            </a:fld>
            <a:endParaRPr lang="bg-BG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345C7-060D-428A-B585-3931F61B4127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EBA7-2243-460B-8545-454F3B14FF47}" type="datetimeFigureOut">
              <a:rPr lang="bg-BG" smtClean="0"/>
              <a:t>25.10.2013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345C7-060D-428A-B585-3931F61B4127}" type="slidenum">
              <a:rPr lang="bg-BG" smtClean="0"/>
              <a:t>‹#›</a:t>
            </a:fld>
            <a:endParaRPr lang="bg-BG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25CEBA7-2243-460B-8545-454F3B14FF47}" type="datetimeFigureOut">
              <a:rPr lang="bg-BG" smtClean="0"/>
              <a:t>25.10.2013 г.</a:t>
            </a:fld>
            <a:endParaRPr lang="bg-BG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04345C7-060D-428A-B585-3931F61B4127}" type="slidenum">
              <a:rPr lang="bg-BG" smtClean="0"/>
              <a:t>‹#›</a:t>
            </a:fld>
            <a:endParaRPr lang="bg-BG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www.google.bg/url?sa=i&amp;rct=j&amp;q=&amp;esrc=s&amp;frm=1&amp;source=images&amp;cd=&amp;cad=rja&amp;docid=Usn5nKhMeg54FM&amp;tbnid=VCnAeEe9CfXbGM:&amp;ved=0CAUQjRw&amp;url=http://www.parliament.bg/bg/20&amp;ei=n1ppUp2gG4XPsgbfiYCYDA&amp;bvm=bv.55123115,d.Yms&amp;psig=AFQjCNF0NYgrH_VSJ3NC-VPHzHioITwiKw&amp;ust=138272256608469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838" y="1776224"/>
            <a:ext cx="7298162" cy="4900800"/>
          </a:xfrm>
          <a:prstGeom prst="ellipse">
            <a:avLst/>
          </a:prstGeom>
          <a:ln>
            <a:noFill/>
          </a:ln>
          <a:effectLst>
            <a:softEdge rad="673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268760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bg-BG" b="1" dirty="0" smtClean="0"/>
              <a:t>Визия за разработването на анализ и Интегрирана </a:t>
            </a:r>
            <a:r>
              <a:rPr lang="bg-BG" b="1" dirty="0"/>
              <a:t>стратегия за териториално развитие на </a:t>
            </a:r>
            <a:r>
              <a:rPr lang="bg-BG" b="1" dirty="0" smtClean="0"/>
              <a:t>СЕВЕРОЗАПАДНИЯ РАЙОН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3849" y="5783329"/>
            <a:ext cx="8458200" cy="914400"/>
          </a:xfrm>
        </p:spPr>
        <p:txBody>
          <a:bodyPr>
            <a:normAutofit fontScale="77500" lnSpcReduction="20000"/>
          </a:bodyPr>
          <a:lstStyle/>
          <a:p>
            <a:r>
              <a:rPr lang="bg-BG" dirty="0" smtClean="0"/>
              <a:t>Доц. д-р Стелиян Димитров</a:t>
            </a:r>
          </a:p>
          <a:p>
            <a:r>
              <a:rPr lang="bg-BG" dirty="0" smtClean="0"/>
              <a:t>Доц. д-р Климент Найденов</a:t>
            </a:r>
          </a:p>
          <a:p>
            <a:r>
              <a:rPr lang="bg-BG" dirty="0" smtClean="0"/>
              <a:t>СУ“Св. Климент Охридски“</a:t>
            </a:r>
            <a:endParaRPr lang="bg-BG" dirty="0"/>
          </a:p>
        </p:txBody>
      </p:sp>
      <p:sp>
        <p:nvSpPr>
          <p:cNvPr id="4" name="AutoShape 6" descr="data:image/jpeg;base64,/9j/4AAQSkZJRgABAQAAAQABAAD/2wCEAAkGBhQRERUUExMVFRUWFx0ZFhcXFyAZIBwbGiAcFhoZGxsgHTIeHhwjGxwZIC8gIzMpLCwsFx8xNTAqNyYrMCkBCQoKDgwOGg8PGjQkHyU0LCw0LTUpLyo1MTQ1LS4wNC41MTUuLywyKiksKjQqLzIsNSwqMCo0LCwsNCosLDApLP/AABEIAJQAsAMBIgACEQEDEQH/xAAcAAACAgMBAQAAAAAAAAAAAAAABQQGAgMHAQj/xAA6EAACAQMDAwMCBQMCBQQDAAABAhEDEiEABDEFIkEGE1EyYRQjQnGBB1KRYqEVM0OxwYKDkvAkU3L/xAAaAQACAwEBAAAAAAAAAAAAAAAABQIEBgMB/8QANBEAAQMCBAQFAwMEAwEAAAAAAQIDEQAhBBIxQQVRYXETIoGh8JGxwRQy0SNC4fFSYrIG/9oADAMBAAIRAxEAPwDuOjRo0UUaNGjRRRo0aNFFGjRo0UUaNGtG53yU4uYCcAck8cAZPI/yNFFbK1ZUBZmCqOSTAH8nXtOoGAZSCCJBBkEHIIPkarfV/UFGqqKjy1yMBgArhrjP6bSGH3t0dE9QUadOx6neDJHIExhY/T3KB+4GdVg//XLXSZnrGlSi01ZtGtG23qVBKMD4/n4I5Gt+rNRo0aNGiijRo0aKKNGjRooo0aNGiijRo0aKKNGjRooo0aNeE6KK90awrVlRSzMFUckmAP3J0jo+qfcqqiJ2lrbywjnJESDIKkZz3cRnk4822QFmJsK9AJ0rf1jq1hamroGCq1twDsGYrCA+e0gE4kjjnVSq7xGLk1aKoVJX3HWaxuFT2yQYYxHcbiLsKcy69d9IFdLblQutt7DAtIcft2+7P751UPRvTUWnuQdygLo6OixKCmzp7s3mRBkYHIzpFxLiPgqUlQ/bFr3neQNOmhiDqKussIU0V5r8o/NNKVCjdIqCFeHK95VrmEGJNwAqAgiYfMgsNFWjRXN6ksfy7msapbKkCe6SLZJBP5s+IKb0j0/bpuiU3TMyvFNRAFRfbDEkW+Cz+fGtXqbpu2fdG7dspZn92YIpQtwgWzEx50qGMPi+DeIzTlM/tiI5SJ5f2aWq1+lR4kZjEf8AH8fPrVgo7xVcFatGqgCD3KVRZBF35Slj2nu8EYmQM6t3Req+5arMjNZeQrSVzFrj+7xOJKtgRnnnrvpi1a1KdxTDdlP22iQGY3VD38RJiP086unonpfs0oJDFQqFhwxHeWH73AT5tGm3DOIeOUpA/dJi/l9SLjQfblVR5hCGwsKknaKsujVeHqwLUK1ECqGK3hxA7rZaYgQVJ+7RnT+nUDAFSCDkEGQf2Onjbzbs5DMWqmQRrWWjXgOvdda8o0aNGiijRo0aKKNGjWNSoFBJMACSfgDJOiistGkTdcqt3JThRzKMx+ckHtMeAGj/AG1Jfrg9kuFkiARcIE8OW/8A1+bvjxONU0Y5hZgK2nQiQNxIuO01LIal77qVOgpao4Uffk/YDlj9hJ1Sdz1j3KjVLqjlC3tFUMLKmCvb+oFQWPg/udS/+a2HBvJudYJYCe67MLfAUDiPOpO5VFQIy3BjxzLEz5MCXI+wLDjWPx/HlYghtlJF9jBPzlVpDMXNZbzfs+zVla43iSR3rntkBTDcTcPnzqvV+5iWBtUF3NOTcF/SoAy7NiVjk486ebatRvqK1oC07HS9WmCDTUIrGSIb/MHnUX1N1Vk2YdqYeqk2m0cqUSR8G9gcYlNM14X9d4anSULCdDcwDcz1mRO9cisNgnUUgo+u9vV23tVsZIameYeVZUMQR3QA1pEctrR0XajYj3iDUD01pnsYc/mFipUQCLRk8g51Eto2qu+qrUrEn8xWBdIClSKqmTEj6vvkxBXU229FK4WszNVAUP7dzBAQ7DwrFmVckrhfvGp4llvEgQuEkAEQbgadfUa1fbadDK0tZiTtEg9JFrc7DpTnp+1obS3cU29woLQt6STUzH1AXIsgidG92dCuTuajBS5DmncnNPDU/qyXESJ4jjUTd9JT2KNJa4CIjVYFNqjS5AY1DSZhMBQseA2sK/Tkp7OqjVwV99CAKcOjhbS1j1FYgggQPCz86XBLJXn8UybTlP05RP8AGlWplMpclZMRB0n+b/5ph1zZrvZ3DXIvt2kWMT2MGZgLfKtAz8nMalbz19RWitOnLzUu9tPgGAhP7DCrOY7hxquONvWNEvWsdEsdlUqWVT+UQzCVIUlThvpWJyRKq1UTbF9mwR1IZikK5UllKksxqFu27tj9iDhlhmW2BBXKYyixEA/6AknXTWqjrbhaQHMwPKIg8pNpPO4+9WahKvCyeCjtza024Iw83A3AmQcDTZerMm2o97KSxwgN5BlgxBUGCZMgAEkftrHovVbqNEqiItQ3VYUZHbcOMrLsfmB++vKz0L6tMItRR3GHVxYgUL23ThfAH6TqscMcElwsStZhJixG+b6e/tSCw5B21rDo/XE29SGd6dLLFXVoElsjtkEnuM47ah1daNdXEqwYfIMj/I1Wn261VHMAkfwDaw+MgR8wT86i7XfGkwdmW6YaYS8jDI3gtHcp/wDEzW4Xx/KEsugm8TMke2ny9TcZ3FXLRpVvOt2hQqG5gCQ36buAQJJbntHxyNYbXq7hgtVYnzBWJwO0kyJxIPJGPOtarGMpXkJvYaGAToCYgE9TVbKYmnGjRo1aqNGlHXN1INEEC9O4nwrXL2j5MNk4EZB031XvVG1grWAlQCtSJJtm4QP/AJL/AO5pfxJTycKssfuj/ftU0RmE1l0mo1Fgha9HY5IghiJ8YKmPiQT58LvftvW50BKgFeIvrQrGRCkCAQRmNSaRYC7kofPBqthVH+lSZJ8QOcxoqUOywBmLZAJhXRR7drEH7XcEd/HdrN4V50YZsvG6QtQ28sZU7jUkxcaa13UBmMVCX/mr5bHbTMlQDlbj/wBMQJiJIIz4l7kCteuHUGOwqSpGCrKcGCJg/EEYzF3FiqCbYEqHslV8laSAcACLjjGZ41pSgjAYBQf8qRRbHJNzfecDjWWIzebT58/Nd6lbdilQNURnSIYCUAIiDmqVAmcYwczA1o67uXVw6Bw1re3SRgAPoVAR9NpYZA8sNY72najQndEC6kFMeYKwHWJlOSJjWb7T3AipbmVCoTa0iMGJpMOTg44kjDVrGPvBGHtBMWTE9DG19hUCkDzVz3onSqm9rchshqhJyV7QSPnGBnxrd1v0z+HrpTNVYqEwzkLAEC5o4BMgH5B41h+NOz3tR1VSVdoBJAh+/gESBOJngacfjKm9pqNxRDZuRlBLEEgyoVr1SDBJkfTxpu+8+hwOSPDI6TJ76xr29a0j2IdaUl0GGyBAEbjlvE/Naj+jqG3uVaocVncqVNNrYiQt30ySAQw+44OpPX/SaBqjBgjhQwJYBGElZa4dn6RIMAkTiDqb0noyUrWpnuE2sAGJJkwSEPHhWUERnUqrRJWqGBV7FwtP3DaBaHCETUH6WUicLnAlS7ij+o8RtRi2vfly+v1pUrEq8fxUEzPz0ja9VbYbETQprt1rPVQVKhe82ozEQLT2gKPqgmWH84U0q7Lewocd2ADF1Im7lhmAOSOUnTT05vxRbauZh6b7UmMq61LkJH3uGPsdSkq/jOokL3ilTKjMSbgGg/IuYDxK/B0wQt1T5biUkEb6yR/iBtV1b60584kZTPedfQ2HSrL0h1p03LozpcZDMLlILENkgAkN+mCO3zMaPwrVLgyOFc5Qi42gmALqkTEdwWcfOdaa6n257XeZUkZm6YpIeMmLyRmCZGtxoqwPZI8200K/zUqDuP8Aq4OlTvEHy34SiIBI0k9pN7baEUjCBM1O93LoTBKkrTDi8/UWYZxJYAfECTqBtGiYKjMtPaywJvMEAuDzFsqwknE6aopqBcbUH0ELTgPwexPrkH9OeeDB1Jp0lIULTUz3KjYRjyWQkSjjJI55/fVFr+koK6jpp1kfcRzGtTN6adMqX1kMse7lxDH8rBI+SM/zrXu1bcMtW8oBBRQAcXK4uJyS1qyBGMfc4oxW11vYqYaeSyyxAySZRmXJ/wCmBrHfU7QBJtEWkfqpsQAw+6Sp/gH9WtJxB19LKgybZwoxeygCk72zWnmBXBAE3qw9L3xqqZi5TBjg4BBH7g8eOM6maV+ntqyUpqCHqG9gJxIAgTxxxpprXYUuFlBd/dAnvVdUTajWje1FFNi/0xnzIOIxnPGt+o/UNkK1MoTAMeAeCDwQQePOuypymNajSGu4Ip06YdVBOXwbqhgEE8wC5/8AjrZ1/aiUBIKWwtIMFbtMSvkyCFMERA+TrGv0/wBhlCgEXB0wqyR9SYAExkTzP2nUze9RououWoWGQFRgwPwDgf5MY1m2iVJfbxCkpcsNSkZQBEXnLM+46V3OxGlJm2pJWe1yZEf9NBi1fGZj7kn+0ak0tjTEgInOcAkn5Y8k/c51rXaGCVimznuYG4gDgAnkgTk4BJga17ba0mNlOkjQD3MoCzgmXtMsxM4BmZ1iU4dbznhMnMeg9+3Ke9qtyAJNbNxsoRgihlIg0iYU/tg2n9hH/fUCx2mSHUrcVm4Mqm0q7EK0yQB55EafU+gOqkir3f2R2ftmWHxdPgdvjVc9RbU1KLlFpqYa8tCMrWshkwRyQJMQMzGmieHvYF5s4lMgnWxvyO0/cWB5c8wXZNU/p3SRvt3UJZLCW+lwGIWEDKvwYnOIPzqx7TpJpAUd1WpsSxFAAC8rMLz2TgcKT/q1SekddfZuWp+3JlTcAZ+wIbiRODnHOrP0301W6hTSpu6jKqi2mLQGK4BJkQAbZ4kyTMRq7xBCkmXFhLYAAtJnpb69Ke4thSSAtXksBudNh99KsrU6RqqgV6jqDm/6fBVhMqCOMAGB9tIfWG/9tacUQ1MlldXLKUqCLbSrSJF3BhgP87Nj0jabTdIKVf8AMJKFTUViTKm0gCRiT/6dNfWtcptGYKjAMtyutykExkTI5BBBBBGkrWVGIbAlQPOU6yP9RS9tKQ6BEi3TX1rnm2F2yrjxTrUnX7F76bR/6QP8akejqwG4tIUh0KgNgSCrj/Fp1A3fUXenARadK6YpoVQuB5YzcwHgkx8a1dMS6rTgqO9TJYAQCCcnBxOMk8QZjWvbSYUTuZjXl+RNaJxqcO6FWmTrMQBv3E11B6TyQwFTuC2ObJZc5Coe0YwcYJzOmg2QYy4Dn7iQP/5U4H786j9P2rKESyl7zAiVGABl2ZoBIkzAAywH30x3HQGHcKnufK1cD4xaIA8wQ37jWYRwzEYwKdw6fKCYuJPbQW30FZHxEpsqolbYIxwAjgYdQAwn/wAfY4MaifhhZFhK/TURTEMP+opmZ8k8kEHkGcn21MtaF9mop7WVAPsbWiGU8ff9xjf7IVg7JcSAtSwkMY4YcT91Pg44zSaZKXgy6rKZ/ukQep2HXY/WpE2kVN2m2J2z2sHIN1NVINpUAhJAABJ5Hi7WmluqVie4HKo1yMAbbSQykkfpGD9rR8anf8UppTtoqSY7VtYCT5YkcTknn99L9v6eWvT7j2BbENikkAQWllP8RjE5nG4dUovtpwpCjlIVJkQCCJPOZietVBoc1WbRrwDXutFXGjRo1hWqhVLHgAk/xnRRRVpBgQwBB5BE6RdY6RSUKoSb3ghmZhABc4JI8R/OsP8AilStGHpKBOAQSTEdxHjOIHP21qfcIpN9QllB+ppIHJx+wnWS4hxvDuJU0ykqXFiBpO/O3bWrKGlC5rzqMWZmLluABMiRIgZP7ai0hSUD3KYVnubupGSCZybeQCJnjWJ9T7cMt9amoDBvqBNo4MCTk+OYyY006n1/b1aTinUp1bYLWkNaILyPvarQRwfuNKMBwcO4JbzqikiSOwHKpreAXlFRKmwW2aQVTHbbhT5jGIPyM+dQqzs6Ni5XAqISoZocBMgnkMR3CYuEjOWCo1OiYguFYx4uy0DExONbafpn3KUM4IsHthZgEAWsW5PA+m2dcOFMP4tRQPMkc1aawfg0kW1qThCa49sNzWo7iaJC1b2UAAKCSSCtrGADH0njA5Grl0v18fc9utRqAsVtjuaW/wBJVTacERPnSff7EUN6atSlNBqga5jim7m4hoP1K84z4I093vqHaEPWpNSO4WkDTdlvJxdbg8gSpzIz+xYY4IxGUlrMVDUbG1jvbeZ+9OsQ+06oAJnyi4N/bYaXHtFKfVHpb8H/APk0XckVbgClwUyXksP03YzzPOmbf1D25LJUVnRlBwoIlhLUyDEwcXRB/iTWN/6vr1kdHt7jhlFpVf1II5Vscz558M/Q+4p99OoWKsoDBwBTALMIBkkliy825OJjUV4NZw5XihmUjSDeLdNr+/eur7C0tBeIExax2t0Ohtfn2q0N1GgdgK3tRRAuVLENpDWiFPZM6oew3hrb73SJyz9yhyEQXAAcSFEY4/3039Q9X2JpmhY/5DW0hTbtPBZlaCJ5EkHzHOvPQvp53qE1FKq6BVnFyv3OwIMx7akT8t9tS4ewGkKXBClkgA8jEd9ZJ/ia4I8Nph1SrKIgTGh5fz9Kt7hwYwsRSUKIyxuYmDhQAvbPIg6kPsqKCXVTnlxcZPxPk/A1v6h0lqUMrqV9xbVIgjMQIweT4Bzk41o6pTlQZ4aMifr/AC+POWGPORpVxBl7DvBhZKU7AGbT+TfQXm1KEEESKhbz2yhdKZK2urFaTCMTMhZwygfaZ8aa1duHQo/cCIMj/f8AznW6t6q2iUytWtTpmxS1OcgOPpCjJP2H2+dKNl6hotaoq03OFLKwMtiMAzDAgiPuDEat8W4QcIhtbBKuZ62iO9/aoNPBRINPOl9MpPTRykkjuFzFZGG7S1sSDjTnVZpODIp1WHkhG8nzH31I2nWHRgjgsLgt5BGDgSYgmceNaLA8bwq1BkpKFGNok+n5iuS2lC9PtGjRrR1wqmf1OqblaCNRZlpqSaxRrWERZkEG2ZkDzbqiUf6g7wKyO/uB1th1HEQSpEdxGDP7xrr/AF3eUqVB3rgGkB3ArdM4AtPMmMa4Pudmj1/b2oqVQ0QGVVYnzIB4X+5YGDjVZ5WTzTFKcb4iHAppVztP4rpfpbeU6lJaiUxT9y4RaoMocyQomQymDJENk8llv6iHa1qDMyGqWW4D+/gySAZ4tmTxqkLd0yk19QVErAqAlM3BgpBm5oAkoCIJIziNe0fWbbmolNFSn7n5be7cywMiWBEki5SIByBPxkmkuN4heLwgGQiJO0RJix2PPQ018dORLT58/L5ak3V/StaihqqC9HH5i9scTcuWBkxn48aXdL6kaD3BWZT2upxcrYYSMiRkGDBAMHjTjrfpIUFNV6tIAEqCwIBYHCoe5pjEt/Yc61j0JurPc9pChUMG91SGnAtJeCSYhf8AfWjacbfRnbuD8+TWedwrrLstoIj1q30fV9NyhFemqlhctU2MBw04sOMyG5E8GA/2XU5laFVYyYgNEmLlM4EzzI+2ud+guirVq1DUosTSIFgw6ODyyyG/ngH7jWXrjc1U3IBeGVLfy6kuF5/MgBQxDAECZCzpAvh60Yg/owW7XV/bPYzPLob09GLWjD+JiBfl8+vWvfVvUUqI5V1ZhWUsJJINjK2LrWzi8Y+wxNSbyREiZ4zkR/5H76zFXJlmk8kiT8DMSTAjQiGeMfcD+cTj/wC40+Q2EoCDeNzqevekKuJOoxP6ho5SNPn4vUqt0yqiLUamwRhIeJWD8sMD+Y1huem1Upio1JlQm1WcWyYJwDmIB10T0h1Hbbigu3Z2oVQtpAMK4H6lDSt0ZIwZk6U+uutbeoBSoMapD3PWYyMAgKniMmSojESfFZLD4VKsuXnJntHPnetu9/8AULGEzpjNGvXtzqkA2k/InOJMxAif2P8AjXRPSPUFVqSJUQVfZQQs/LM0ybf7SUE5YZXgc8CkGTI+IAMf94/76zpbhlaUZ1PyuOIYZjIkA58jXd9suNlKDlOxGx+a9KxGH4gpDynXfMVamux7/rSKxNWtTDIDFxCqpgeLpkz8kxIETqr9R9aolEy61qhghKZJAI7u97QIu8JdIUAHlteeg0etRqo0OhYtUQPNQ3AKQynlDBJIOSf3mq9f6CU3r0aVLEXhbhKIBJNRru0c/WZAj50nwvD82JUcUkrVYhRuDHKP/N7U+exLhYC2BrtqRSatXLMWa6Tknj75iY/8QPtq29I9EVkZKm4JoAMrKCAXIVpP6hZEDLf3T41DH9Pt1ckpTVajhFc1Vta4TiG7hE8CTxGmnS/RDUSKi1aIYXMCQTT7MBgVIJhobOPMHTvFYhGGbzLMcp59hf6UpwuEWpyXEE+sV0bc7xazoyTARpkf3FCM8H6TxP8Avqner+uLt2R1pq1VmNj2r2+2VEnFxBa6cj6eDOkqf1J7R7lMlncM5SRaFK/QGm+FBwbRMczr3rXR6u+QbpXDXJNOiEIchSQ0wxWZnPDfbjWfShaMZ+qxyQmQAOU279bmIpy4/nZKcMZV851B3/r/AHu4uBrMivb20+wAjEKwNwBJkmfAzGuwek1rjaUhuZ90A3SZMSbbiP1RE64x6P3G0pVxV3ReUYQopq6kQRL5xacwBPB+dd9VpEjWubveaoYLMqVqVJ5TpUTq3Sqe5pNSqglW5gwRBkEHwQdUL1B6FXYId3tapRqS5DKHuJNv1eAQYODx410nWFWkGUqwDKRBBEgg4II8jXrjSXElKhM2q4tpK777HlXztv8AeVKzl6rM7mTOAAPtiBgDj41oamcA+eOQIzJjE5x+/wDjXdV9C7IMG/DpgERyM+SpME/fka5t/UtFXdikihUpU1CraFC3GTEfUMkyeDIznVbwQ0mBYCkWJwa0JLjipNIdpXrVzToLUZgYpohYxDkCIGAuPM4GmPR+pVdjVO13dJ3ooxd6YkmmIIdl8GmUY3DggzI5Lbaeit7tadLe0rWqJ3nblJNpH75YD9IAIkwZGplTrdbe113ewqfn06Vr7RwMqDNQBsXZK8xM4tIgjbQb/aIPam+AadQiXr5tidOV9ld7EW2ttq7A7m3crUVKyo1Qb6iTaQWNlIpbLwO0qe4SoF+dVfquyLOam6PtGq1y17S23c5B7gL6bSJtIMQeMab7L29wzHZFNvXJ/O6fXH5dR1M9kxY4IxEEEfpidT6HV6Qc06t+yrmmtP2Nz3UCq2AWTCutqlRcRHuOZ12ICqsOtJcTlWJA9I/IPt3qvbf+n27qgGmtN1YEiolUMn7SG5+2pnR6HTtncd1Up7isDAo0jeFI/uOFZpxkwI86aV/TIoe5VpivtSgQ+5tCStQ2F3f2iSppghsYPHM4VdQ9OsatVmrbTctTZVqiotSkWdyyAMKfaWLK2AeRnnXmSNBVL9A2jzN6/wDaSPbX1ioNXYv1HcN+E2qU1jKL9IH9zse0E/AAB+Dzrd0LeUdnUelvNpfmGLfWn2AJtK+ZEHOCcatfT+t73br7abLZAB/binulT8wibSDkuRmDk6i+oa273J9vcbPp6sFLxV3EuqCSWFpD2iCcYx9tGTfftUBw8pPiBXm5xb6a/mkW99Obbd1R/wAOr0mLZ9h3KusZMTlljPMj7+IW99H1duLty1HbrJE1KkkgeVUEs2fgH+NNunenmoB3/GpTIpGoV21MlzSuKNa9WLQGUz5EZ056R0raUKqV6lGaTUg53W7qB3LMAVAuMXC2oGCzzTIMEweHO0VMYBk+ZwX6Ege9/aq50PYV0l9uz0ab0ivv1FCu4A91xtqRMmQkgtGB4zp49Hb9PW5gTTcApJb8RXqMClRKiHDqZbOALwVknWG26i+4ZfwdM7h6RYDfVwyU0BzdliajA3GeBc0KA0aiUN0tOuV2pPUeosIO4YTTpDg2D6Qo4nj75jXtk6VfbaCQEJEDl8+5sO1qrJ/E9QculOKe3UstNcLSVZbH+skecsR9sL9x1KrUX23quyhrgGJIuOZzmcnz58a6Bs/Ub7Gk+1pv+L3tas57FwrmA8n9XcGOeIzAEar/AKh/p3uNnthWZlfzUVQR7ZJECZysyJgAfedci2lRkiSPaqPEG3FDxG7DSAbR+ep59oFWsMTGJj+RyASOcjH+oaYdI65X2xPs1CgYQysLhzIIEHIluOZ1fv6V7SluNvVpVqa1Fp1VdVdAwUsDkMckm3KngRyDq4bL0Rs6TBk26XBr1JzB8RPAHgePGvV4dLycqwCDsRNVMPhFwl1tcTSDY/0j24BNeo9VyxJZfy5B/SRJ8ySZ/UeNXtVAAA4HGvdGrQSE6U3Q2lH7RRo0aNe1OjWmtskdlZkVmX6SVBI/YkSP41u0aKKNId16NoNuV3NO6jWBNzU4F4IIYMCCDIPPPmdPtGvCJr0KI0qkeu+jbIhDXR6cL/z6aMxWMBSwUjnPf8fJ1VNtv9zuFbbU6m36jSKtZ74sdTGCAxuJ+IJ+5E67Fqrdd/pxtNzLBfZqeHpdufkr9J/+51zUkzIqYIIib8/lx7jpXO9v1CntjaH33Tao5pgGvSPyQjd8T/H3POpR9XVG7TudjV7gwNWjV25JU3KSVAE3EnnyfnTjb7rd7bcLst3fXpvmlVVPcMDHcCCSuQGByJBu4m1N6S29an37emjEZFg/3MXZ+JkaikE6GvCb+ZI9JHvf5rBtVZjqNZVb8DtnBf3A1PdGGJiT9RlTaMcYGo3qDrW8pMH3W32NIsto9yu7FgA6wEU5xUcEx+ofbVn9BdJfbLuaRDCmu4PshswpRCYPlby0Ec8/Oo249J/iOpVatZLkFOkKRYSoENcADgtdPOADMGRE4VFeSnl7kfk/mqMPWDMc7unRtAAG22RuAE9oepEASf8AJ1s2m2/E1Ffb7StuSpBbcb+oWWBJIgGwD/P7a6P1bpy0Uup0nIVST7UliRwqqDAn5g/tqp9P6Ju+r/mbqo9DbT2UlwzRjII+31MJngDUCkjrXoUdEgDre3rJ+x+l6S1upjcsKe/3opUxAG22qll+y3KCp8RF38HXROg9EojaqNsh25g2uEIafpuIcS08w8+PjUzovpXbbQfk0lU+XOWP7sc6bamhMXNeqUIhP8fyfqT6Uk9Oej9vsQfaUs7fVVc3O37nwPsI06dAQQRIOCDr3RqYAFhUCoqMmtW22qU1tRFRfhQFH+BjW3Ro17XlGjRo0UUaNGjRRRo0aNFFGjRo0UUaNGjRRRo0aNFFGjRo0UUaNGjRRRo0aNFFGjRo0UUaNGjRRRo0aNFFf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5" name="AutoShape 8" descr="data:image/jpeg;base64,/9j/4AAQSkZJRgABAQAAAQABAAD/2wCEAAkGBhQRERUUExMVFRUWFx0ZFhcXFyAZIBwbGiAcFhoZGxsgHTIeHhwjGxwZIC8gIzMpLCwsFx8xNTAqNyYrMCkBCQoKDgwOGg8PGjQkHyU0LCw0LTUpLyo1MTQ1LS4wNC41MTUuLywyKiksKjQqLzIsNSwqMCo0LCwsNCosLDApLP/AABEIAJQAsAMBIgACEQEDEQH/xAAcAAACAgMBAQAAAAAAAAAAAAAABQQGAgMHAQj/xAA6EAACAQMDAwMCBQMCBQQDAAABAhEDEiEABDEFIkEGE1EyYRQjQnGBB1KRYqEVM0OxwYKDkvAkU3L/xAAaAQACAwEBAAAAAAAAAAAAAAAABQIEBgMB/8QANBEAAQMCBAQFAwMEAwEAAAAAAQIDEQAhBBIxQQVRYXETIoGh8JGxwRQy0SNC4fFSYrIG/9oADAMBAAIRAxEAPwDuOjRo0UUaNGjRRRo0aNFFGjRo0UUaNGtG53yU4uYCcAck8cAZPI/yNFFbK1ZUBZmCqOSTAH8nXtOoGAZSCCJBBkEHIIPkarfV/UFGqqKjy1yMBgArhrjP6bSGH3t0dE9QUadOx6neDJHIExhY/T3KB+4GdVg//XLXSZnrGlSi01ZtGtG23qVBKMD4/n4I5Gt+rNRo0aNGiijRo0aKKNGjRooo0aNGiijRo0aKKNGjRooo0aNeE6KK90awrVlRSzMFUckmAP3J0jo+qfcqqiJ2lrbywjnJESDIKkZz3cRnk4822QFmJsK9AJ0rf1jq1hamroGCq1twDsGYrCA+e0gE4kjjnVSq7xGLk1aKoVJX3HWaxuFT2yQYYxHcbiLsKcy69d9IFdLblQutt7DAtIcft2+7P751UPRvTUWnuQdygLo6OixKCmzp7s3mRBkYHIzpFxLiPgqUlQ/bFr3neQNOmhiDqKussIU0V5r8o/NNKVCjdIqCFeHK95VrmEGJNwAqAgiYfMgsNFWjRXN6ksfy7msapbKkCe6SLZJBP5s+IKb0j0/bpuiU3TMyvFNRAFRfbDEkW+Cz+fGtXqbpu2fdG7dspZn92YIpQtwgWzEx50qGMPi+DeIzTlM/tiI5SJ5f2aWq1+lR4kZjEf8AH8fPrVgo7xVcFatGqgCD3KVRZBF35Slj2nu8EYmQM6t3Req+5arMjNZeQrSVzFrj+7xOJKtgRnnnrvpi1a1KdxTDdlP22iQGY3VD38RJiP086unonpfs0oJDFQqFhwxHeWH73AT5tGm3DOIeOUpA/dJi/l9SLjQfblVR5hCGwsKknaKsujVeHqwLUK1ECqGK3hxA7rZaYgQVJ+7RnT+nUDAFSCDkEGQf2Onjbzbs5DMWqmQRrWWjXgOvdda8o0aNGiijRo0aKKNGjWNSoFBJMACSfgDJOiistGkTdcqt3JThRzKMx+ckHtMeAGj/AG1Jfrg9kuFkiARcIE8OW/8A1+bvjxONU0Y5hZgK2nQiQNxIuO01LIal77qVOgpao4Uffk/YDlj9hJ1Sdz1j3KjVLqjlC3tFUMLKmCvb+oFQWPg/udS/+a2HBvJudYJYCe67MLfAUDiPOpO5VFQIy3BjxzLEz5MCXI+wLDjWPx/HlYghtlJF9jBPzlVpDMXNZbzfs+zVla43iSR3rntkBTDcTcPnzqvV+5iWBtUF3NOTcF/SoAy7NiVjk486ebatRvqK1oC07HS9WmCDTUIrGSIb/MHnUX1N1Vk2YdqYeqk2m0cqUSR8G9gcYlNM14X9d4anSULCdDcwDcz1mRO9cisNgnUUgo+u9vV23tVsZIameYeVZUMQR3QA1pEctrR0XajYj3iDUD01pnsYc/mFipUQCLRk8g51Eto2qu+qrUrEn8xWBdIClSKqmTEj6vvkxBXU229FK4WszNVAUP7dzBAQ7DwrFmVckrhfvGp4llvEgQuEkAEQbgadfUa1fbadDK0tZiTtEg9JFrc7DpTnp+1obS3cU29woLQt6STUzH1AXIsgidG92dCuTuajBS5DmncnNPDU/qyXESJ4jjUTd9JT2KNJa4CIjVYFNqjS5AY1DSZhMBQseA2sK/Tkp7OqjVwV99CAKcOjhbS1j1FYgggQPCz86XBLJXn8UybTlP05RP8AGlWplMpclZMRB0n+b/5ph1zZrvZ3DXIvt2kWMT2MGZgLfKtAz8nMalbz19RWitOnLzUu9tPgGAhP7DCrOY7hxquONvWNEvWsdEsdlUqWVT+UQzCVIUlThvpWJyRKq1UTbF9mwR1IZikK5UllKksxqFu27tj9iDhlhmW2BBXKYyixEA/6AknXTWqjrbhaQHMwPKIg8pNpPO4+9WahKvCyeCjtza024Iw83A3AmQcDTZerMm2o97KSxwgN5BlgxBUGCZMgAEkftrHovVbqNEqiItQ3VYUZHbcOMrLsfmB++vKz0L6tMItRR3GHVxYgUL23ThfAH6TqscMcElwsStZhJixG+b6e/tSCw5B21rDo/XE29SGd6dLLFXVoElsjtkEnuM47ah1daNdXEqwYfIMj/I1Wn261VHMAkfwDaw+MgR8wT86i7XfGkwdmW6YaYS8jDI3gtHcp/wDEzW4Xx/KEsugm8TMke2ny9TcZ3FXLRpVvOt2hQqG5gCQ36buAQJJbntHxyNYbXq7hgtVYnzBWJwO0kyJxIPJGPOtarGMpXkJvYaGAToCYgE9TVbKYmnGjRo1aqNGlHXN1INEEC9O4nwrXL2j5MNk4EZB031XvVG1grWAlQCtSJJtm4QP/AJL/AO5pfxJTycKssfuj/ftU0RmE1l0mo1Fgha9HY5IghiJ8YKmPiQT58LvftvW50BKgFeIvrQrGRCkCAQRmNSaRYC7kofPBqthVH+lSZJ8QOcxoqUOywBmLZAJhXRR7drEH7XcEd/HdrN4V50YZsvG6QtQ28sZU7jUkxcaa13UBmMVCX/mr5bHbTMlQDlbj/wBMQJiJIIz4l7kCteuHUGOwqSpGCrKcGCJg/EEYzF3FiqCbYEqHslV8laSAcACLjjGZ41pSgjAYBQf8qRRbHJNzfecDjWWIzebT58/Nd6lbdilQNURnSIYCUAIiDmqVAmcYwczA1o67uXVw6Bw1re3SRgAPoVAR9NpYZA8sNY72najQndEC6kFMeYKwHWJlOSJjWb7T3AipbmVCoTa0iMGJpMOTg44kjDVrGPvBGHtBMWTE9DG19hUCkDzVz3onSqm9rchshqhJyV7QSPnGBnxrd1v0z+HrpTNVYqEwzkLAEC5o4BMgH5B41h+NOz3tR1VSVdoBJAh+/gESBOJngacfjKm9pqNxRDZuRlBLEEgyoVr1SDBJkfTxpu+8+hwOSPDI6TJ76xr29a0j2IdaUl0GGyBAEbjlvE/Naj+jqG3uVaocVncqVNNrYiQt30ySAQw+44OpPX/SaBqjBgjhQwJYBGElZa4dn6RIMAkTiDqb0noyUrWpnuE2sAGJJkwSEPHhWUERnUqrRJWqGBV7FwtP3DaBaHCETUH6WUicLnAlS7ij+o8RtRi2vfly+v1pUrEq8fxUEzPz0ja9VbYbETQprt1rPVQVKhe82ozEQLT2gKPqgmWH84U0q7Lewocd2ADF1Im7lhmAOSOUnTT05vxRbauZh6b7UmMq61LkJH3uGPsdSkq/jOokL3ilTKjMSbgGg/IuYDxK/B0wQt1T5biUkEb6yR/iBtV1b60584kZTPedfQ2HSrL0h1p03LozpcZDMLlILENkgAkN+mCO3zMaPwrVLgyOFc5Qi42gmALqkTEdwWcfOdaa6n257XeZUkZm6YpIeMmLyRmCZGtxoqwPZI8200K/zUqDuP8Aq4OlTvEHy34SiIBI0k9pN7baEUjCBM1O93LoTBKkrTDi8/UWYZxJYAfECTqBtGiYKjMtPaywJvMEAuDzFsqwknE6aopqBcbUH0ELTgPwexPrkH9OeeDB1Jp0lIULTUz3KjYRjyWQkSjjJI55/fVFr+koK6jpp1kfcRzGtTN6adMqX1kMse7lxDH8rBI+SM/zrXu1bcMtW8oBBRQAcXK4uJyS1qyBGMfc4oxW11vYqYaeSyyxAySZRmXJ/wCmBrHfU7QBJtEWkfqpsQAw+6Sp/gH9WtJxB19LKgybZwoxeygCk72zWnmBXBAE3qw9L3xqqZi5TBjg4BBH7g8eOM6maV+ntqyUpqCHqG9gJxIAgTxxxpprXYUuFlBd/dAnvVdUTajWje1FFNi/0xnzIOIxnPGt+o/UNkK1MoTAMeAeCDwQQePOuypymNajSGu4Ip06YdVBOXwbqhgEE8wC5/8AjrZ1/aiUBIKWwtIMFbtMSvkyCFMERA+TrGv0/wBhlCgEXB0wqyR9SYAExkTzP2nUze9RououWoWGQFRgwPwDgf5MY1m2iVJfbxCkpcsNSkZQBEXnLM+46V3OxGlJm2pJWe1yZEf9NBi1fGZj7kn+0ak0tjTEgInOcAkn5Y8k/c51rXaGCVimznuYG4gDgAnkgTk4BJga17ba0mNlOkjQD3MoCzgmXtMsxM4BmZ1iU4dbznhMnMeg9+3Ke9qtyAJNbNxsoRgihlIg0iYU/tg2n9hH/fUCx2mSHUrcVm4Mqm0q7EK0yQB55EafU+gOqkir3f2R2ftmWHxdPgdvjVc9RbU1KLlFpqYa8tCMrWshkwRyQJMQMzGmieHvYF5s4lMgnWxvyO0/cWB5c8wXZNU/p3SRvt3UJZLCW+lwGIWEDKvwYnOIPzqx7TpJpAUd1WpsSxFAAC8rMLz2TgcKT/q1SekddfZuWp+3JlTcAZ+wIbiRODnHOrP0301W6hTSpu6jKqi2mLQGK4BJkQAbZ4kyTMRq7xBCkmXFhLYAAtJnpb69Ke4thSSAtXksBudNh99KsrU6RqqgV6jqDm/6fBVhMqCOMAGB9tIfWG/9tacUQ1MlldXLKUqCLbSrSJF3BhgP87Nj0jabTdIKVf8AMJKFTUViTKm0gCRiT/6dNfWtcptGYKjAMtyutykExkTI5BBBBBGkrWVGIbAlQPOU6yP9RS9tKQ6BEi3TX1rnm2F2yrjxTrUnX7F76bR/6QP8akejqwG4tIUh0KgNgSCrj/Fp1A3fUXenARadK6YpoVQuB5YzcwHgkx8a1dMS6rTgqO9TJYAQCCcnBxOMk8QZjWvbSYUTuZjXl+RNaJxqcO6FWmTrMQBv3E11B6TyQwFTuC2ObJZc5Coe0YwcYJzOmg2QYy4Dn7iQP/5U4H786j9P2rKESyl7zAiVGABl2ZoBIkzAAywH30x3HQGHcKnufK1cD4xaIA8wQ37jWYRwzEYwKdw6fKCYuJPbQW30FZHxEpsqolbYIxwAjgYdQAwn/wAfY4MaifhhZFhK/TURTEMP+opmZ8k8kEHkGcn21MtaF9mop7WVAPsbWiGU8ff9xjf7IVg7JcSAtSwkMY4YcT91Pg44zSaZKXgy6rKZ/ukQep2HXY/WpE2kVN2m2J2z2sHIN1NVINpUAhJAABJ5Hi7WmluqVie4HKo1yMAbbSQykkfpGD9rR8anf8UppTtoqSY7VtYCT5YkcTknn99L9v6eWvT7j2BbENikkAQWllP8RjE5nG4dUovtpwpCjlIVJkQCCJPOZietVBoc1WbRrwDXutFXGjRo1hWqhVLHgAk/xnRRRVpBgQwBB5BE6RdY6RSUKoSb3ghmZhABc4JI8R/OsP8AilStGHpKBOAQSTEdxHjOIHP21qfcIpN9QllB+ppIHJx+wnWS4hxvDuJU0ykqXFiBpO/O3bWrKGlC5rzqMWZmLluABMiRIgZP7ai0hSUD3KYVnubupGSCZybeQCJnjWJ9T7cMt9amoDBvqBNo4MCTk+OYyY006n1/b1aTinUp1bYLWkNaILyPvarQRwfuNKMBwcO4JbzqikiSOwHKpreAXlFRKmwW2aQVTHbbhT5jGIPyM+dQqzs6Ni5XAqISoZocBMgnkMR3CYuEjOWCo1OiYguFYx4uy0DExONbafpn3KUM4IsHthZgEAWsW5PA+m2dcOFMP4tRQPMkc1aawfg0kW1qThCa49sNzWo7iaJC1b2UAAKCSSCtrGADH0njA5Grl0v18fc9utRqAsVtjuaW/wBJVTacERPnSff7EUN6atSlNBqga5jim7m4hoP1K84z4I093vqHaEPWpNSO4WkDTdlvJxdbg8gSpzIz+xYY4IxGUlrMVDUbG1jvbeZ+9OsQ+06oAJnyi4N/bYaXHtFKfVHpb8H/APk0XckVbgClwUyXksP03YzzPOmbf1D25LJUVnRlBwoIlhLUyDEwcXRB/iTWN/6vr1kdHt7jhlFpVf1II5Vscz558M/Q+4p99OoWKsoDBwBTALMIBkkliy825OJjUV4NZw5XihmUjSDeLdNr+/eur7C0tBeIExax2t0Ohtfn2q0N1GgdgK3tRRAuVLENpDWiFPZM6oew3hrb73SJyz9yhyEQXAAcSFEY4/3039Q9X2JpmhY/5DW0hTbtPBZlaCJ5EkHzHOvPQvp53qE1FKq6BVnFyv3OwIMx7akT8t9tS4ewGkKXBClkgA8jEd9ZJ/ia4I8Nph1SrKIgTGh5fz9Kt7hwYwsRSUKIyxuYmDhQAvbPIg6kPsqKCXVTnlxcZPxPk/A1v6h0lqUMrqV9xbVIgjMQIweT4Bzk41o6pTlQZ4aMifr/AC+POWGPORpVxBl7DvBhZKU7AGbT+TfQXm1KEEESKhbz2yhdKZK2urFaTCMTMhZwygfaZ8aa1duHQo/cCIMj/f8AznW6t6q2iUytWtTpmxS1OcgOPpCjJP2H2+dKNl6hotaoq03OFLKwMtiMAzDAgiPuDEat8W4QcIhtbBKuZ62iO9/aoNPBRINPOl9MpPTRykkjuFzFZGG7S1sSDjTnVZpODIp1WHkhG8nzH31I2nWHRgjgsLgt5BGDgSYgmceNaLA8bwq1BkpKFGNok+n5iuS2lC9PtGjRrR1wqmf1OqblaCNRZlpqSaxRrWERZkEG2ZkDzbqiUf6g7wKyO/uB1th1HEQSpEdxGDP7xrr/AF3eUqVB3rgGkB3ArdM4AtPMmMa4Pudmj1/b2oqVQ0QGVVYnzIB4X+5YGDjVZ5WTzTFKcb4iHAppVztP4rpfpbeU6lJaiUxT9y4RaoMocyQomQymDJENk8llv6iHa1qDMyGqWW4D+/gySAZ4tmTxqkLd0yk19QVErAqAlM3BgpBm5oAkoCIJIziNe0fWbbmolNFSn7n5be7cywMiWBEki5SIByBPxkmkuN4heLwgGQiJO0RJix2PPQ018dORLT58/L5ak3V/StaihqqC9HH5i9scTcuWBkxn48aXdL6kaD3BWZT2upxcrYYSMiRkGDBAMHjTjrfpIUFNV6tIAEqCwIBYHCoe5pjEt/Yc61j0JurPc9pChUMG91SGnAtJeCSYhf8AfWjacbfRnbuD8+TWedwrrLstoIj1q30fV9NyhFemqlhctU2MBw04sOMyG5E8GA/2XU5laFVYyYgNEmLlM4EzzI+2ud+guirVq1DUosTSIFgw6ODyyyG/ngH7jWXrjc1U3IBeGVLfy6kuF5/MgBQxDAECZCzpAvh60Yg/owW7XV/bPYzPLob09GLWjD+JiBfl8+vWvfVvUUqI5V1ZhWUsJJINjK2LrWzi8Y+wxNSbyREiZ4zkR/5H76zFXJlmk8kiT8DMSTAjQiGeMfcD+cTj/wC40+Q2EoCDeNzqevekKuJOoxP6ho5SNPn4vUqt0yqiLUamwRhIeJWD8sMD+Y1huem1Upio1JlQm1WcWyYJwDmIB10T0h1Hbbigu3Z2oVQtpAMK4H6lDSt0ZIwZk6U+uutbeoBSoMapD3PWYyMAgKniMmSojESfFZLD4VKsuXnJntHPnetu9/8AULGEzpjNGvXtzqkA2k/InOJMxAif2P8AjXRPSPUFVqSJUQVfZQQs/LM0ybf7SUE5YZXgc8CkGTI+IAMf94/76zpbhlaUZ1PyuOIYZjIkA58jXd9suNlKDlOxGx+a9KxGH4gpDynXfMVamux7/rSKxNWtTDIDFxCqpgeLpkz8kxIETqr9R9aolEy61qhghKZJAI7u97QIu8JdIUAHlteeg0etRqo0OhYtUQPNQ3AKQynlDBJIOSf3mq9f6CU3r0aVLEXhbhKIBJNRru0c/WZAj50nwvD82JUcUkrVYhRuDHKP/N7U+exLhYC2BrtqRSatXLMWa6Tknj75iY/8QPtq29I9EVkZKm4JoAMrKCAXIVpP6hZEDLf3T41DH9Pt1ckpTVajhFc1Vta4TiG7hE8CTxGmnS/RDUSKi1aIYXMCQTT7MBgVIJhobOPMHTvFYhGGbzLMcp59hf6UpwuEWpyXEE+sV0bc7xazoyTARpkf3FCM8H6TxP8Avqner+uLt2R1pq1VmNj2r2+2VEnFxBa6cj6eDOkqf1J7R7lMlncM5SRaFK/QGm+FBwbRMczr3rXR6u+QbpXDXJNOiEIchSQ0wxWZnPDfbjWfShaMZ+qxyQmQAOU279bmIpy4/nZKcMZV851B3/r/AHu4uBrMivb20+wAjEKwNwBJkmfAzGuwek1rjaUhuZ90A3SZMSbbiP1RE64x6P3G0pVxV3ReUYQopq6kQRL5xacwBPB+dd9VpEjWubveaoYLMqVqVJ5TpUTq3Sqe5pNSqglW5gwRBkEHwQdUL1B6FXYId3tapRqS5DKHuJNv1eAQYODx410nWFWkGUqwDKRBBEgg4II8jXrjSXElKhM2q4tpK777HlXztv8AeVKzl6rM7mTOAAPtiBgDj41oamcA+eOQIzJjE5x+/wDjXdV9C7IMG/DpgERyM+SpME/fka5t/UtFXdikihUpU1CraFC3GTEfUMkyeDIznVbwQ0mBYCkWJwa0JLjipNIdpXrVzToLUZgYpohYxDkCIGAuPM4GmPR+pVdjVO13dJ3ooxd6YkmmIIdl8GmUY3DggzI5Lbaeit7tadLe0rWqJ3nblJNpH75YD9IAIkwZGplTrdbe113ewqfn06Vr7RwMqDNQBsXZK8xM4tIgjbQb/aIPam+AadQiXr5tidOV9ld7EW2ttq7A7m3crUVKyo1Qb6iTaQWNlIpbLwO0qe4SoF+dVfquyLOam6PtGq1y17S23c5B7gL6bSJtIMQeMab7L29wzHZFNvXJ/O6fXH5dR1M9kxY4IxEEEfpidT6HV6Qc06t+yrmmtP2Nz3UCq2AWTCutqlRcRHuOZ12ICqsOtJcTlWJA9I/IPt3qvbf+n27qgGmtN1YEiolUMn7SG5+2pnR6HTtncd1Up7isDAo0jeFI/uOFZpxkwI86aV/TIoe5VpivtSgQ+5tCStQ2F3f2iSppghsYPHM4VdQ9OsatVmrbTctTZVqiotSkWdyyAMKfaWLK2AeRnnXmSNBVL9A2jzN6/wDaSPbX1ioNXYv1HcN+E2qU1jKL9IH9zse0E/AAB+Dzrd0LeUdnUelvNpfmGLfWn2AJtK+ZEHOCcatfT+t73br7abLZAB/binulT8wibSDkuRmDk6i+oa273J9vcbPp6sFLxV3EuqCSWFpD2iCcYx9tGTfftUBw8pPiBXm5xb6a/mkW99Obbd1R/wAOr0mLZ9h3KusZMTlljPMj7+IW99H1duLty1HbrJE1KkkgeVUEs2fgH+NNunenmoB3/GpTIpGoV21MlzSuKNa9WLQGUz5EZ056R0raUKqV6lGaTUg53W7qB3LMAVAuMXC2oGCzzTIMEweHO0VMYBk+ZwX6Ege9/aq50PYV0l9uz0ab0ivv1FCu4A91xtqRMmQkgtGB4zp49Hb9PW5gTTcApJb8RXqMClRKiHDqZbOALwVknWG26i+4ZfwdM7h6RYDfVwyU0BzdliajA3GeBc0KA0aiUN0tOuV2pPUeosIO4YTTpDg2D6Qo4nj75jXtk6VfbaCQEJEDl8+5sO1qrJ/E9QculOKe3UstNcLSVZbH+skecsR9sL9x1KrUX23quyhrgGJIuOZzmcnz58a6Bs/Ub7Gk+1pv+L3tas57FwrmA8n9XcGOeIzAEar/AKh/p3uNnthWZlfzUVQR7ZJECZysyJgAfedci2lRkiSPaqPEG3FDxG7DSAbR+ep59oFWsMTGJj+RyASOcjH+oaYdI65X2xPs1CgYQysLhzIIEHIluOZ1fv6V7SluNvVpVqa1Fp1VdVdAwUsDkMckm3KngRyDq4bL0Rs6TBk26XBr1JzB8RPAHgePGvV4dLycqwCDsRNVMPhFwl1tcTSDY/0j24BNeo9VyxJZfy5B/SRJ8ySZ/UeNXtVAAA4HGvdGrQSE6U3Q2lH7RRo0aNe1OjWmtskdlZkVmX6SVBI/YkSP41u0aKKNId16NoNuV3NO6jWBNzU4F4IIYMCCDIPPPmdPtGvCJr0KI0qkeu+jbIhDXR6cL/z6aMxWMBSwUjnPf8fJ1VNtv9zuFbbU6m36jSKtZ74sdTGCAxuJ+IJ+5E67Fqrdd/pxtNzLBfZqeHpdufkr9J/+51zUkzIqYIIib8/lx7jpXO9v1CntjaH33Tao5pgGvSPyQjd8T/H3POpR9XVG7TudjV7gwNWjV25JU3KSVAE3EnnyfnTjb7rd7bcLst3fXpvmlVVPcMDHcCCSuQGByJBu4m1N6S29an37emjEZFg/3MXZ+JkaikE6GvCb+ZI9JHvf5rBtVZjqNZVb8DtnBf3A1PdGGJiT9RlTaMcYGo3qDrW8pMH3W32NIsto9yu7FgA6wEU5xUcEx+ofbVn9BdJfbLuaRDCmu4PshswpRCYPlby0Ec8/Oo249J/iOpVatZLkFOkKRYSoENcADgtdPOADMGRE4VFeSnl7kfk/mqMPWDMc7unRtAAG22RuAE9oepEASf8AJ1s2m2/E1Ffb7StuSpBbcb+oWWBJIgGwD/P7a6P1bpy0Uup0nIVST7UliRwqqDAn5g/tqp9P6Ju+r/mbqo9DbT2UlwzRjII+31MJngDUCkjrXoUdEgDre3rJ+x+l6S1upjcsKe/3opUxAG22qll+y3KCp8RF38HXROg9EojaqNsh25g2uEIafpuIcS08w8+PjUzovpXbbQfk0lU+XOWP7sc6bamhMXNeqUIhP8fyfqT6Uk9Oej9vsQfaUs7fVVc3O37nwPsI06dAQQRIOCDr3RqYAFhUCoqMmtW22qU1tRFRfhQFH+BjW3Ro17XlGjRo0UUaNGjRRRo0aNFFGjRo0UUaNGjRRRo0aNFFGjRo0UUaNGjRRRo0aNFFGjRo0UUaNGjRRRo0aNFFf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846138"/>
            <a:ext cx="20955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6" name="AutoShape 10" descr="data:image/jpeg;base64,/9j/4AAQSkZJRgABAQAAAQABAAD/2wCEAAkGBhQRERUUExMVFRUWFx0ZFhcXFyAZIBwbGiAcFhoZGxsgHTIeHhwjGxwZIC8gIzMpLCwsFx8xNTAqNyYrMCkBCQoKDgwOGg8PGjQkHyU0LCw0LTUpLyo1MTQ1LS4wNC41MTUuLywyKiksKjQqLzIsNSwqMCo0LCwsNCosLDApLP/AABEIAJQAsAMBIgACEQEDEQH/xAAcAAACAgMBAQAAAAAAAAAAAAAABQQGAgMHAQj/xAA6EAACAQMDAwMCBQMCBQQDAAABAhEDEiEABDEFIkEGE1EyYRQjQnGBB1KRYqEVM0OxwYKDkvAkU3L/xAAaAQACAwEBAAAAAAAAAAAAAAAABQIEBgMB/8QANBEAAQMCBAQFAwMEAwEAAAAAAQIDEQAhBBIxQQVRYXETIoGh8JGxwRQy0SNC4fFSYrIG/9oADAMBAAIRAxEAPwDuOjRo0UUaNGjRRRo0aNFFGjRo0UUaNGtG53yU4uYCcAck8cAZPI/yNFFbK1ZUBZmCqOSTAH8nXtOoGAZSCCJBBkEHIIPkarfV/UFGqqKjy1yMBgArhrjP6bSGH3t0dE9QUadOx6neDJHIExhY/T3KB+4GdVg//XLXSZnrGlSi01ZtGtG23qVBKMD4/n4I5Gt+rNRo0aNGiijRo0aKKNGjRooo0aNGiijRo0aKKNGjRooo0aNeE6KK90awrVlRSzMFUckmAP3J0jo+qfcqqiJ2lrbywjnJESDIKkZz3cRnk4822QFmJsK9AJ0rf1jq1hamroGCq1twDsGYrCA+e0gE4kjjnVSq7xGLk1aKoVJX3HWaxuFT2yQYYxHcbiLsKcy69d9IFdLblQutt7DAtIcft2+7P751UPRvTUWnuQdygLo6OixKCmzp7s3mRBkYHIzpFxLiPgqUlQ/bFr3neQNOmhiDqKussIU0V5r8o/NNKVCjdIqCFeHK95VrmEGJNwAqAgiYfMgsNFWjRXN6ksfy7msapbKkCe6SLZJBP5s+IKb0j0/bpuiU3TMyvFNRAFRfbDEkW+Cz+fGtXqbpu2fdG7dspZn92YIpQtwgWzEx50qGMPi+DeIzTlM/tiI5SJ5f2aWq1+lR4kZjEf8AH8fPrVgo7xVcFatGqgCD3KVRZBF35Slj2nu8EYmQM6t3Req+5arMjNZeQrSVzFrj+7xOJKtgRnnnrvpi1a1KdxTDdlP22iQGY3VD38RJiP086unonpfs0oJDFQqFhwxHeWH73AT5tGm3DOIeOUpA/dJi/l9SLjQfblVR5hCGwsKknaKsujVeHqwLUK1ECqGK3hxA7rZaYgQVJ+7RnT+nUDAFSCDkEGQf2Onjbzbs5DMWqmQRrWWjXgOvdda8o0aNGiijRo0aKKNGjWNSoFBJMACSfgDJOiistGkTdcqt3JThRzKMx+ckHtMeAGj/AG1Jfrg9kuFkiARcIE8OW/8A1+bvjxONU0Y5hZgK2nQiQNxIuO01LIal77qVOgpao4Uffk/YDlj9hJ1Sdz1j3KjVLqjlC3tFUMLKmCvb+oFQWPg/udS/+a2HBvJudYJYCe67MLfAUDiPOpO5VFQIy3BjxzLEz5MCXI+wLDjWPx/HlYghtlJF9jBPzlVpDMXNZbzfs+zVla43iSR3rntkBTDcTcPnzqvV+5iWBtUF3NOTcF/SoAy7NiVjk486ebatRvqK1oC07HS9WmCDTUIrGSIb/MHnUX1N1Vk2YdqYeqk2m0cqUSR8G9gcYlNM14X9d4anSULCdDcwDcz1mRO9cisNgnUUgo+u9vV23tVsZIameYeVZUMQR3QA1pEctrR0XajYj3iDUD01pnsYc/mFipUQCLRk8g51Eto2qu+qrUrEn8xWBdIClSKqmTEj6vvkxBXU229FK4WszNVAUP7dzBAQ7DwrFmVckrhfvGp4llvEgQuEkAEQbgadfUa1fbadDK0tZiTtEg9JFrc7DpTnp+1obS3cU29woLQt6STUzH1AXIsgidG92dCuTuajBS5DmncnNPDU/qyXESJ4jjUTd9JT2KNJa4CIjVYFNqjS5AY1DSZhMBQseA2sK/Tkp7OqjVwV99CAKcOjhbS1j1FYgggQPCz86XBLJXn8UybTlP05RP8AGlWplMpclZMRB0n+b/5ph1zZrvZ3DXIvt2kWMT2MGZgLfKtAz8nMalbz19RWitOnLzUu9tPgGAhP7DCrOY7hxquONvWNEvWsdEsdlUqWVT+UQzCVIUlThvpWJyRKq1UTbF9mwR1IZikK5UllKksxqFu27tj9iDhlhmW2BBXKYyixEA/6AknXTWqjrbhaQHMwPKIg8pNpPO4+9WahKvCyeCjtza024Iw83A3AmQcDTZerMm2o97KSxwgN5BlgxBUGCZMgAEkftrHovVbqNEqiItQ3VYUZHbcOMrLsfmB++vKz0L6tMItRR3GHVxYgUL23ThfAH6TqscMcElwsStZhJixG+b6e/tSCw5B21rDo/XE29SGd6dLLFXVoElsjtkEnuM47ah1daNdXEqwYfIMj/I1Wn261VHMAkfwDaw+MgR8wT86i7XfGkwdmW6YaYS8jDI3gtHcp/wDEzW4Xx/KEsugm8TMke2ny9TcZ3FXLRpVvOt2hQqG5gCQ36buAQJJbntHxyNYbXq7hgtVYnzBWJwO0kyJxIPJGPOtarGMpXkJvYaGAToCYgE9TVbKYmnGjRo1aqNGlHXN1INEEC9O4nwrXL2j5MNk4EZB031XvVG1grWAlQCtSJJtm4QP/AJL/AO5pfxJTycKssfuj/ftU0RmE1l0mo1Fgha9HY5IghiJ8YKmPiQT58LvftvW50BKgFeIvrQrGRCkCAQRmNSaRYC7kofPBqthVH+lSZJ8QOcxoqUOywBmLZAJhXRR7drEH7XcEd/HdrN4V50YZsvG6QtQ28sZU7jUkxcaa13UBmMVCX/mr5bHbTMlQDlbj/wBMQJiJIIz4l7kCteuHUGOwqSpGCrKcGCJg/EEYzF3FiqCbYEqHslV8laSAcACLjjGZ41pSgjAYBQf8qRRbHJNzfecDjWWIzebT58/Nd6lbdilQNURnSIYCUAIiDmqVAmcYwczA1o67uXVw6Bw1re3SRgAPoVAR9NpYZA8sNY72najQndEC6kFMeYKwHWJlOSJjWb7T3AipbmVCoTa0iMGJpMOTg44kjDVrGPvBGHtBMWTE9DG19hUCkDzVz3onSqm9rchshqhJyV7QSPnGBnxrd1v0z+HrpTNVYqEwzkLAEC5o4BMgH5B41h+NOz3tR1VSVdoBJAh+/gESBOJngacfjKm9pqNxRDZuRlBLEEgyoVr1SDBJkfTxpu+8+hwOSPDI6TJ76xr29a0j2IdaUl0GGyBAEbjlvE/Naj+jqG3uVaocVncqVNNrYiQt30ySAQw+44OpPX/SaBqjBgjhQwJYBGElZa4dn6RIMAkTiDqb0noyUrWpnuE2sAGJJkwSEPHhWUERnUqrRJWqGBV7FwtP3DaBaHCETUH6WUicLnAlS7ij+o8RtRi2vfly+v1pUrEq8fxUEzPz0ja9VbYbETQprt1rPVQVKhe82ozEQLT2gKPqgmWH84U0q7Lewocd2ADF1Im7lhmAOSOUnTT05vxRbauZh6b7UmMq61LkJH3uGPsdSkq/jOokL3ilTKjMSbgGg/IuYDxK/B0wQt1T5biUkEb6yR/iBtV1b60584kZTPedfQ2HSrL0h1p03LozpcZDMLlILENkgAkN+mCO3zMaPwrVLgyOFc5Qi42gmALqkTEdwWcfOdaa6n257XeZUkZm6YpIeMmLyRmCZGtxoqwPZI8200K/zUqDuP8Aq4OlTvEHy34SiIBI0k9pN7baEUjCBM1O93LoTBKkrTDi8/UWYZxJYAfECTqBtGiYKjMtPaywJvMEAuDzFsqwknE6aopqBcbUH0ELTgPwexPrkH9OeeDB1Jp0lIULTUz3KjYRjyWQkSjjJI55/fVFr+koK6jpp1kfcRzGtTN6adMqX1kMse7lxDH8rBI+SM/zrXu1bcMtW8oBBRQAcXK4uJyS1qyBGMfc4oxW11vYqYaeSyyxAySZRmXJ/wCmBrHfU7QBJtEWkfqpsQAw+6Sp/gH9WtJxB19LKgybZwoxeygCk72zWnmBXBAE3qw9L3xqqZi5TBjg4BBH7g8eOM6maV+ntqyUpqCHqG9gJxIAgTxxxpprXYUuFlBd/dAnvVdUTajWje1FFNi/0xnzIOIxnPGt+o/UNkK1MoTAMeAeCDwQQePOuypymNajSGu4Ip06YdVBOXwbqhgEE8wC5/8AjrZ1/aiUBIKWwtIMFbtMSvkyCFMERA+TrGv0/wBhlCgEXB0wqyR9SYAExkTzP2nUze9RououWoWGQFRgwPwDgf5MY1m2iVJfbxCkpcsNSkZQBEXnLM+46V3OxGlJm2pJWe1yZEf9NBi1fGZj7kn+0ak0tjTEgInOcAkn5Y8k/c51rXaGCVimznuYG4gDgAnkgTk4BJga17ba0mNlOkjQD3MoCzgmXtMsxM4BmZ1iU4dbznhMnMeg9+3Ke9qtyAJNbNxsoRgihlIg0iYU/tg2n9hH/fUCx2mSHUrcVm4Mqm0q7EK0yQB55EafU+gOqkir3f2R2ftmWHxdPgdvjVc9RbU1KLlFpqYa8tCMrWshkwRyQJMQMzGmieHvYF5s4lMgnWxvyO0/cWB5c8wXZNU/p3SRvt3UJZLCW+lwGIWEDKvwYnOIPzqx7TpJpAUd1WpsSxFAAC8rMLz2TgcKT/q1SekddfZuWp+3JlTcAZ+wIbiRODnHOrP0301W6hTSpu6jKqi2mLQGK4BJkQAbZ4kyTMRq7xBCkmXFhLYAAtJnpb69Ke4thSSAtXksBudNh99KsrU6RqqgV6jqDm/6fBVhMqCOMAGB9tIfWG/9tacUQ1MlldXLKUqCLbSrSJF3BhgP87Nj0jabTdIKVf8AMJKFTUViTKm0gCRiT/6dNfWtcptGYKjAMtyutykExkTI5BBBBBGkrWVGIbAlQPOU6yP9RS9tKQ6BEi3TX1rnm2F2yrjxTrUnX7F76bR/6QP8akejqwG4tIUh0KgNgSCrj/Fp1A3fUXenARadK6YpoVQuB5YzcwHgkx8a1dMS6rTgqO9TJYAQCCcnBxOMk8QZjWvbSYUTuZjXl+RNaJxqcO6FWmTrMQBv3E11B6TyQwFTuC2ObJZc5Coe0YwcYJzOmg2QYy4Dn7iQP/5U4H786j9P2rKESyl7zAiVGABl2ZoBIkzAAywH30x3HQGHcKnufK1cD4xaIA8wQ37jWYRwzEYwKdw6fKCYuJPbQW30FZHxEpsqolbYIxwAjgYdQAwn/wAfY4MaifhhZFhK/TURTEMP+opmZ8k8kEHkGcn21MtaF9mop7WVAPsbWiGU8ff9xjf7IVg7JcSAtSwkMY4YcT91Pg44zSaZKXgy6rKZ/ukQep2HXY/WpE2kVN2m2J2z2sHIN1NVINpUAhJAABJ5Hi7WmluqVie4HKo1yMAbbSQykkfpGD9rR8anf8UppTtoqSY7VtYCT5YkcTknn99L9v6eWvT7j2BbENikkAQWllP8RjE5nG4dUovtpwpCjlIVJkQCCJPOZietVBoc1WbRrwDXutFXGjRo1hWqhVLHgAk/xnRRRVpBgQwBB5BE6RdY6RSUKoSb3ghmZhABc4JI8R/OsP8AilStGHpKBOAQSTEdxHjOIHP21qfcIpN9QllB+ppIHJx+wnWS4hxvDuJU0ykqXFiBpO/O3bWrKGlC5rzqMWZmLluABMiRIgZP7ai0hSUD3KYVnubupGSCZybeQCJnjWJ9T7cMt9amoDBvqBNo4MCTk+OYyY006n1/b1aTinUp1bYLWkNaILyPvarQRwfuNKMBwcO4JbzqikiSOwHKpreAXlFRKmwW2aQVTHbbhT5jGIPyM+dQqzs6Ni5XAqISoZocBMgnkMR3CYuEjOWCo1OiYguFYx4uy0DExONbafpn3KUM4IsHthZgEAWsW5PA+m2dcOFMP4tRQPMkc1aawfg0kW1qThCa49sNzWo7iaJC1b2UAAKCSSCtrGADH0njA5Grl0v18fc9utRqAsVtjuaW/wBJVTacERPnSff7EUN6atSlNBqga5jim7m4hoP1K84z4I093vqHaEPWpNSO4WkDTdlvJxdbg8gSpzIz+xYY4IxGUlrMVDUbG1jvbeZ+9OsQ+06oAJnyi4N/bYaXHtFKfVHpb8H/APk0XckVbgClwUyXksP03YzzPOmbf1D25LJUVnRlBwoIlhLUyDEwcXRB/iTWN/6vr1kdHt7jhlFpVf1II5Vscz558M/Q+4p99OoWKsoDBwBTALMIBkkliy825OJjUV4NZw5XihmUjSDeLdNr+/eur7C0tBeIExax2t0Ohtfn2q0N1GgdgK3tRRAuVLENpDWiFPZM6oew3hrb73SJyz9yhyEQXAAcSFEY4/3039Q9X2JpmhY/5DW0hTbtPBZlaCJ5EkHzHOvPQvp53qE1FKq6BVnFyv3OwIMx7akT8t9tS4ewGkKXBClkgA8jEd9ZJ/ia4I8Nph1SrKIgTGh5fz9Kt7hwYwsRSUKIyxuYmDhQAvbPIg6kPsqKCXVTnlxcZPxPk/A1v6h0lqUMrqV9xbVIgjMQIweT4Bzk41o6pTlQZ4aMifr/AC+POWGPORpVxBl7DvBhZKU7AGbT+TfQXm1KEEESKhbz2yhdKZK2urFaTCMTMhZwygfaZ8aa1duHQo/cCIMj/f8AznW6t6q2iUytWtTpmxS1OcgOPpCjJP2H2+dKNl6hotaoq03OFLKwMtiMAzDAgiPuDEat8W4QcIhtbBKuZ62iO9/aoNPBRINPOl9MpPTRykkjuFzFZGG7S1sSDjTnVZpODIp1WHkhG8nzH31I2nWHRgjgsLgt5BGDgSYgmceNaLA8bwq1BkpKFGNok+n5iuS2lC9PtGjRrR1wqmf1OqblaCNRZlpqSaxRrWERZkEG2ZkDzbqiUf6g7wKyO/uB1th1HEQSpEdxGDP7xrr/AF3eUqVB3rgGkB3ArdM4AtPMmMa4Pudmj1/b2oqVQ0QGVVYnzIB4X+5YGDjVZ5WTzTFKcb4iHAppVztP4rpfpbeU6lJaiUxT9y4RaoMocyQomQymDJENk8llv6iHa1qDMyGqWW4D+/gySAZ4tmTxqkLd0yk19QVErAqAlM3BgpBm5oAkoCIJIziNe0fWbbmolNFSn7n5be7cywMiWBEki5SIByBPxkmkuN4heLwgGQiJO0RJix2PPQ018dORLT58/L5ak3V/StaihqqC9HH5i9scTcuWBkxn48aXdL6kaD3BWZT2upxcrYYSMiRkGDBAMHjTjrfpIUFNV6tIAEqCwIBYHCoe5pjEt/Yc61j0JurPc9pChUMG91SGnAtJeCSYhf8AfWjacbfRnbuD8+TWedwrrLstoIj1q30fV9NyhFemqlhctU2MBw04sOMyG5E8GA/2XU5laFVYyYgNEmLlM4EzzI+2ud+guirVq1DUosTSIFgw6ODyyyG/ngH7jWXrjc1U3IBeGVLfy6kuF5/MgBQxDAECZCzpAvh60Yg/owW7XV/bPYzPLob09GLWjD+JiBfl8+vWvfVvUUqI5V1ZhWUsJJINjK2LrWzi8Y+wxNSbyREiZ4zkR/5H76zFXJlmk8kiT8DMSTAjQiGeMfcD+cTj/wC40+Q2EoCDeNzqevekKuJOoxP6ho5SNPn4vUqt0yqiLUamwRhIeJWD8sMD+Y1huem1Upio1JlQm1WcWyYJwDmIB10T0h1Hbbigu3Z2oVQtpAMK4H6lDSt0ZIwZk6U+uutbeoBSoMapD3PWYyMAgKniMmSojESfFZLD4VKsuXnJntHPnetu9/8AULGEzpjNGvXtzqkA2k/InOJMxAif2P8AjXRPSPUFVqSJUQVfZQQs/LM0ybf7SUE5YZXgc8CkGTI+IAMf94/76zpbhlaUZ1PyuOIYZjIkA58jXd9suNlKDlOxGx+a9KxGH4gpDynXfMVamux7/rSKxNWtTDIDFxCqpgeLpkz8kxIETqr9R9aolEy61qhghKZJAI7u97QIu8JdIUAHlteeg0etRqo0OhYtUQPNQ3AKQynlDBJIOSf3mq9f6CU3r0aVLEXhbhKIBJNRru0c/WZAj50nwvD82JUcUkrVYhRuDHKP/N7U+exLhYC2BrtqRSatXLMWa6Tknj75iY/8QPtq29I9EVkZKm4JoAMrKCAXIVpP6hZEDLf3T41DH9Pt1ckpTVajhFc1Vta4TiG7hE8CTxGmnS/RDUSKi1aIYXMCQTT7MBgVIJhobOPMHTvFYhGGbzLMcp59hf6UpwuEWpyXEE+sV0bc7xazoyTARpkf3FCM8H6TxP8Avqner+uLt2R1pq1VmNj2r2+2VEnFxBa6cj6eDOkqf1J7R7lMlncM5SRaFK/QGm+FBwbRMczr3rXR6u+QbpXDXJNOiEIchSQ0wxWZnPDfbjWfShaMZ+qxyQmQAOU279bmIpy4/nZKcMZV851B3/r/AHu4uBrMivb20+wAjEKwNwBJkmfAzGuwek1rjaUhuZ90A3SZMSbbiP1RE64x6P3G0pVxV3ReUYQopq6kQRL5xacwBPB+dd9VpEjWubveaoYLMqVqVJ5TpUTq3Sqe5pNSqglW5gwRBkEHwQdUL1B6FXYId3tapRqS5DKHuJNv1eAQYODx410nWFWkGUqwDKRBBEgg4II8jXrjSXElKhM2q4tpK777HlXztv8AeVKzl6rM7mTOAAPtiBgDj41oamcA+eOQIzJjE5x+/wDjXdV9C7IMG/DpgERyM+SpME/fka5t/UtFXdikihUpU1CraFC3GTEfUMkyeDIznVbwQ0mBYCkWJwa0JLjipNIdpXrVzToLUZgYpohYxDkCIGAuPM4GmPR+pVdjVO13dJ3ooxd6YkmmIIdl8GmUY3DggzI5Lbaeit7tadLe0rWqJ3nblJNpH75YD9IAIkwZGplTrdbe113ewqfn06Vr7RwMqDNQBsXZK8xM4tIgjbQb/aIPam+AadQiXr5tidOV9ld7EW2ttq7A7m3crUVKyo1Qb6iTaQWNlIpbLwO0qe4SoF+dVfquyLOam6PtGq1y17S23c5B7gL6bSJtIMQeMab7L29wzHZFNvXJ/O6fXH5dR1M9kxY4IxEEEfpidT6HV6Qc06t+yrmmtP2Nz3UCq2AWTCutqlRcRHuOZ12ICqsOtJcTlWJA9I/IPt3qvbf+n27qgGmtN1YEiolUMn7SG5+2pnR6HTtncd1Up7isDAo0jeFI/uOFZpxkwI86aV/TIoe5VpivtSgQ+5tCStQ2F3f2iSppghsYPHM4VdQ9OsatVmrbTctTZVqiotSkWdyyAMKfaWLK2AeRnnXmSNBVL9A2jzN6/wDaSPbX1ioNXYv1HcN+E2qU1jKL9IH9zse0E/AAB+Dzrd0LeUdnUelvNpfmGLfWn2AJtK+ZEHOCcatfT+t73br7abLZAB/binulT8wibSDkuRmDk6i+oa273J9vcbPp6sFLxV3EuqCSWFpD2iCcYx9tGTfftUBw8pPiBXm5xb6a/mkW99Obbd1R/wAOr0mLZ9h3KusZMTlljPMj7+IW99H1duLty1HbrJE1KkkgeVUEs2fgH+NNunenmoB3/GpTIpGoV21MlzSuKNa9WLQGUz5EZ056R0raUKqV6lGaTUg53W7qB3LMAVAuMXC2oGCzzTIMEweHO0VMYBk+ZwX6Ege9/aq50PYV0l9uz0ab0ivv1FCu4A91xtqRMmQkgtGB4zp49Hb9PW5gTTcApJb8RXqMClRKiHDqZbOALwVknWG26i+4ZfwdM7h6RYDfVwyU0BzdliajA3GeBc0KA0aiUN0tOuV2pPUeosIO4YTTpDg2D6Qo4nj75jXtk6VfbaCQEJEDl8+5sO1qrJ/E9QculOKe3UstNcLSVZbH+skecsR9sL9x1KrUX23quyhrgGJIuOZzmcnz58a6Bs/Ub7Gk+1pv+L3tas57FwrmA8n9XcGOeIzAEar/AKh/p3uNnthWZlfzUVQR7ZJECZysyJgAfedci2lRkiSPaqPEG3FDxG7DSAbR+ep59oFWsMTGJj+RyASOcjH+oaYdI65X2xPs1CgYQysLhzIIEHIluOZ1fv6V7SluNvVpVqa1Fp1VdVdAwUsDkMckm3KngRyDq4bL0Rs6TBk26XBr1JzB8RPAHgePGvV4dLycqwCDsRNVMPhFwl1tcTSDY/0j24BNeo9VyxJZfy5B/SRJ8ySZ/UeNXtVAAA4HGvdGrQSE6U3Q2lH7RRo0aNe1OjWmtskdlZkVmX6SVBI/YkSP41u0aKKNId16NoNuV3NO6jWBNzU4F4IIYMCCDIPPPmdPtGvCJr0KI0qkeu+jbIhDXR6cL/z6aMxWMBSwUjnPf8fJ1VNtv9zuFbbU6m36jSKtZ74sdTGCAxuJ+IJ+5E67Fqrdd/pxtNzLBfZqeHpdufkr9J/+51zUkzIqYIIib8/lx7jpXO9v1CntjaH33Tao5pgGvSPyQjd8T/H3POpR9XVG7TudjV7gwNWjV25JU3KSVAE3EnnyfnTjb7rd7bcLst3fXpvmlVVPcMDHcCCSuQGByJBu4m1N6S29an37emjEZFg/3MXZ+JkaikE6GvCb+ZI9JHvf5rBtVZjqNZVb8DtnBf3A1PdGGJiT9RlTaMcYGo3qDrW8pMH3W32NIsto9yu7FgA6wEU5xUcEx+ofbVn9BdJfbLuaRDCmu4PshswpRCYPlby0Ec8/Oo249J/iOpVatZLkFOkKRYSoENcADgtdPOADMGRE4VFeSnl7kfk/mqMPWDMc7unRtAAG22RuAE9oepEASf8AJ1s2m2/E1Ffb7StuSpBbcb+oWWBJIgGwD/P7a6P1bpy0Uup0nIVST7UliRwqqDAn5g/tqp9P6Ju+r/mbqo9DbT2UlwzRjII+31MJngDUCkjrXoUdEgDre3rJ+x+l6S1upjcsKe/3opUxAG22qll+y3KCp8RF38HXROg9EojaqNsh25g2uEIafpuIcS08w8+PjUzovpXbbQfk0lU+XOWP7sc6bamhMXNeqUIhP8fyfqT6Uk9Oej9vsQfaUs7fVVc3O37nwPsI06dAQQRIOCDr3RqYAFhUCoqMmtW22qU1tRFRfhQFH+BjW3Ro17XlGjRo0UUaNGjRRRo0aNFFGjRo0UUaNGjRRRo0aNFFGjRo0UUaNGjRRRo0aNFFGjRo0UUaNGjRRRo0aNFFf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7975" y="-693738"/>
            <a:ext cx="20955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4" y="34925"/>
            <a:ext cx="1676400" cy="1409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5" y="5654741"/>
            <a:ext cx="976313" cy="1171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89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Каква стратегия да изберем?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bg-BG" dirty="0" smtClean="0"/>
              <a:t>Прецизно определни ключови територии и проекти със стратегически характер</a:t>
            </a:r>
          </a:p>
          <a:p>
            <a:r>
              <a:rPr lang="bg-BG" dirty="0" smtClean="0"/>
              <a:t>Общ консенсус върху приоритетите за развитие и ключовите проекти- те са насочени към региона като цяло!</a:t>
            </a:r>
          </a:p>
          <a:p>
            <a:r>
              <a:rPr lang="bg-BG" dirty="0" smtClean="0"/>
              <a:t>Осигуряване на подкрепа с масов характер в територии с потенциал за бърза „капитализация“ на ресурсите и предимствата</a:t>
            </a:r>
          </a:p>
          <a:p>
            <a:r>
              <a:rPr lang="bg-BG" dirty="0" smtClean="0"/>
              <a:t>Акцент върху критичните локализационни услуги- те могат да „смекчат“ депопулацията</a:t>
            </a:r>
          </a:p>
          <a:p>
            <a:r>
              <a:rPr lang="bg-BG" dirty="0" smtClean="0"/>
              <a:t>Системен и поетапен подход- надграждане на вече изграденото и подкрепа за неговото развитие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1663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Къде е най-добре да се инвестира с оглед постигане на бърз ефект?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bg-BG" dirty="0" smtClean="0"/>
              <a:t>Земеделие- посока към повишаване добавената стойност на сектора (инфраструктура и затваряне на цикъла на агробизнеса)</a:t>
            </a:r>
          </a:p>
          <a:p>
            <a:r>
              <a:rPr lang="bg-BG" dirty="0" smtClean="0"/>
              <a:t>Транспортно-логистичният бизнес- Дунав мост 2 и пристанищният комплекс на Лом в посока интермодалност и комплексност</a:t>
            </a:r>
          </a:p>
          <a:p>
            <a:r>
              <a:rPr lang="bg-BG" dirty="0" smtClean="0"/>
              <a:t>Академичен сектор, иновации и високи технологии- естествен клъстер в Плевен</a:t>
            </a:r>
          </a:p>
          <a:p>
            <a:r>
              <a:rPr lang="bg-BG" dirty="0" smtClean="0"/>
              <a:t>Развитие на туризма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1400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Инвестиции с общ характер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Социална сфера</a:t>
            </a:r>
          </a:p>
          <a:p>
            <a:r>
              <a:rPr lang="bg-BG" dirty="0" smtClean="0"/>
              <a:t>Критични локализационни обществени услуги: здравеопазване и образование</a:t>
            </a:r>
          </a:p>
          <a:p>
            <a:r>
              <a:rPr lang="bg-BG" dirty="0" smtClean="0"/>
              <a:t>Човешки ресурси и административен капацитет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1363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Потенциални територии за инвестиции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Транспортно-логистични дейности:</a:t>
            </a:r>
          </a:p>
          <a:p>
            <a:endParaRPr lang="bg-BG" dirty="0"/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" t="10507" r="7641" b="37567"/>
          <a:stretch/>
        </p:blipFill>
        <p:spPr>
          <a:xfrm>
            <a:off x="467543" y="2522916"/>
            <a:ext cx="8190411" cy="3357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loud Callout 4"/>
          <p:cNvSpPr/>
          <p:nvPr/>
        </p:nvSpPr>
        <p:spPr>
          <a:xfrm rot="802862">
            <a:off x="1250381" y="3553257"/>
            <a:ext cx="6624736" cy="1524466"/>
          </a:xfrm>
          <a:prstGeom prst="cloudCallout">
            <a:avLst/>
          </a:prstGeom>
          <a:solidFill>
            <a:schemeClr val="accent1">
              <a:alpha val="6000"/>
            </a:schemeClr>
          </a:solidFill>
          <a:effectLst>
            <a:glow rad="279400">
              <a:schemeClr val="accent1">
                <a:alpha val="54000"/>
              </a:schemeClr>
            </a:glow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0507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Туризъм</a:t>
            </a:r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" t="9228" r="12418" b="4611"/>
          <a:stretch/>
        </p:blipFill>
        <p:spPr>
          <a:xfrm>
            <a:off x="467544" y="1144311"/>
            <a:ext cx="7848872" cy="5641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loud Callout 5"/>
          <p:cNvSpPr/>
          <p:nvPr/>
        </p:nvSpPr>
        <p:spPr>
          <a:xfrm rot="2209715">
            <a:off x="98201" y="3710091"/>
            <a:ext cx="4392488" cy="1224084"/>
          </a:xfrm>
          <a:prstGeom prst="cloudCallout">
            <a:avLst/>
          </a:prstGeom>
          <a:effectLst>
            <a:glow rad="647700">
              <a:schemeClr val="accent1">
                <a:alpha val="48000"/>
              </a:schemeClr>
            </a:glow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Cloud Callout 6"/>
          <p:cNvSpPr/>
          <p:nvPr/>
        </p:nvSpPr>
        <p:spPr>
          <a:xfrm rot="5717919">
            <a:off x="4558960" y="4002891"/>
            <a:ext cx="3460663" cy="1537394"/>
          </a:xfrm>
          <a:prstGeom prst="cloudCallout">
            <a:avLst/>
          </a:prstGeom>
          <a:effectLst>
            <a:glow rad="647700">
              <a:schemeClr val="accent1">
                <a:alpha val="48000"/>
              </a:schemeClr>
            </a:glow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Cloud Callout 7"/>
          <p:cNvSpPr/>
          <p:nvPr/>
        </p:nvSpPr>
        <p:spPr>
          <a:xfrm rot="2270959">
            <a:off x="1604403" y="1576941"/>
            <a:ext cx="1460680" cy="953112"/>
          </a:xfrm>
          <a:prstGeom prst="cloudCallout">
            <a:avLst/>
          </a:prstGeom>
          <a:effectLst>
            <a:glow rad="647700">
              <a:schemeClr val="accent1">
                <a:alpha val="48000"/>
              </a:schemeClr>
            </a:glow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" t="9228" r="12418" b="4611"/>
          <a:stretch/>
        </p:blipFill>
        <p:spPr>
          <a:xfrm>
            <a:off x="467543" y="1144311"/>
            <a:ext cx="7848872" cy="5641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12"/>
          <p:cNvGrpSpPr/>
          <p:nvPr/>
        </p:nvGrpSpPr>
        <p:grpSpPr>
          <a:xfrm>
            <a:off x="0" y="1502510"/>
            <a:ext cx="6959788" cy="4924978"/>
            <a:chOff x="98200" y="1576941"/>
            <a:chExt cx="6959788" cy="4924978"/>
          </a:xfrm>
        </p:grpSpPr>
        <p:sp>
          <p:nvSpPr>
            <p:cNvPr id="10" name="Cloud Callout 9"/>
            <p:cNvSpPr/>
            <p:nvPr/>
          </p:nvSpPr>
          <p:spPr>
            <a:xfrm rot="2209715">
              <a:off x="98200" y="3710091"/>
              <a:ext cx="4392488" cy="1224084"/>
            </a:xfrm>
            <a:prstGeom prst="cloudCallout">
              <a:avLst/>
            </a:prstGeom>
            <a:effectLst>
              <a:glow rad="647700">
                <a:schemeClr val="accent1">
                  <a:alpha val="48000"/>
                </a:schemeClr>
              </a:glow>
              <a:softEdge rad="457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11" name="Cloud Callout 10"/>
            <p:cNvSpPr/>
            <p:nvPr/>
          </p:nvSpPr>
          <p:spPr>
            <a:xfrm rot="5717919">
              <a:off x="4558959" y="4002891"/>
              <a:ext cx="3460663" cy="1537394"/>
            </a:xfrm>
            <a:prstGeom prst="cloudCallout">
              <a:avLst/>
            </a:prstGeom>
            <a:effectLst>
              <a:glow rad="647700">
                <a:schemeClr val="accent1">
                  <a:alpha val="48000"/>
                </a:schemeClr>
              </a:glow>
              <a:softEdge rad="457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12" name="Cloud Callout 11"/>
            <p:cNvSpPr/>
            <p:nvPr/>
          </p:nvSpPr>
          <p:spPr>
            <a:xfrm rot="2270959">
              <a:off x="1604402" y="1576941"/>
              <a:ext cx="1460680" cy="953112"/>
            </a:xfrm>
            <a:prstGeom prst="cloudCallout">
              <a:avLst/>
            </a:prstGeom>
            <a:effectLst>
              <a:glow rad="647700">
                <a:schemeClr val="accent1">
                  <a:alpha val="48000"/>
                </a:schemeClr>
              </a:glow>
              <a:softEdge rad="457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val="135501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Земеделие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" t="11509" r="11714" b="5448"/>
          <a:stretch/>
        </p:blipFill>
        <p:spPr>
          <a:xfrm>
            <a:off x="449979" y="1268760"/>
            <a:ext cx="7654836" cy="5368834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 rot="1062354">
            <a:off x="1865150" y="3113807"/>
            <a:ext cx="5328592" cy="1656184"/>
          </a:xfrm>
          <a:prstGeom prst="cloudCallout">
            <a:avLst/>
          </a:prstGeom>
          <a:effectLst>
            <a:glow rad="774700">
              <a:schemeClr val="accent1">
                <a:alpha val="63000"/>
              </a:schemeClr>
            </a:glow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2991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Високи технологии и академия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dirty="0" smtClean="0"/>
              <a:t>В ИПГВР на гр. Плевен е заложен Интеруниверситески кампус, същият е изведен като приоритетн проект и в Регионалният план за развитие на СЗР</a:t>
            </a:r>
          </a:p>
          <a:p>
            <a:r>
              <a:rPr lang="bg-BG" dirty="0" smtClean="0"/>
              <a:t>Има възможност за „клъстеризация“: Медицински университет, Университетска болница, Научни институти в областта на земеделието, разположени в развит земеделски хинтерланд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625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Налице е уникална база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dirty="0" smtClean="0"/>
              <a:t>Бившата Школа за запасни офицери- „кампус“ без аналог като инфраструктура у нас</a:t>
            </a:r>
          </a:p>
          <a:p>
            <a:r>
              <a:rPr lang="bg-BG" dirty="0" smtClean="0"/>
              <a:t>В момента базата, особено в учебната й част се руши</a:t>
            </a:r>
          </a:p>
          <a:p>
            <a:r>
              <a:rPr lang="bg-BG" dirty="0" smtClean="0"/>
              <a:t>Има възможност за интегрален проект- академичен кампус, иновационен център, бизнес инкубатор, технологичен парк с ясна тематична насоченост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3729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Как да се организра?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4699248" cy="4525963"/>
          </a:xfrm>
        </p:spPr>
        <p:txBody>
          <a:bodyPr>
            <a:normAutofit fontScale="85000" lnSpcReduction="10000"/>
          </a:bodyPr>
          <a:lstStyle/>
          <a:p>
            <a:r>
              <a:rPr lang="bg-BG" dirty="0" smtClean="0"/>
              <a:t>Класически подход- стратегическо планиране</a:t>
            </a:r>
          </a:p>
          <a:p>
            <a:r>
              <a:rPr lang="bg-BG" dirty="0" smtClean="0"/>
              <a:t>Основа: Регионалният план</a:t>
            </a:r>
          </a:p>
          <a:p>
            <a:r>
              <a:rPr lang="bg-BG" dirty="0" smtClean="0"/>
              <a:t>Интензивни обществени консултации- на места</a:t>
            </a:r>
          </a:p>
          <a:p>
            <a:r>
              <a:rPr lang="bg-BG" dirty="0" smtClean="0"/>
              <a:t>Форум: конфернция</a:t>
            </a:r>
          </a:p>
          <a:p>
            <a:r>
              <a:rPr lang="bg-BG" dirty="0" smtClean="0"/>
              <a:t>Стратегия с ясни пространствени измерения, с конкретно определени цели, място и роля</a:t>
            </a:r>
            <a:endParaRPr lang="bg-B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809" y="620688"/>
            <a:ext cx="3654801" cy="56149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51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488" y="3501008"/>
            <a:ext cx="8686800" cy="838200"/>
          </a:xfrm>
        </p:spPr>
        <p:txBody>
          <a:bodyPr/>
          <a:lstStyle/>
          <a:p>
            <a:r>
              <a:rPr lang="bg-BG" dirty="0" smtClean="0"/>
              <a:t>Благодаря за вниманието!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2135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Фокус върху северозапада:ЗАщо?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6" y="1556792"/>
            <a:ext cx="4550094" cy="5301208"/>
          </a:xfrm>
        </p:spPr>
        <p:txBody>
          <a:bodyPr>
            <a:normAutofit fontScale="70000" lnSpcReduction="20000"/>
          </a:bodyPr>
          <a:lstStyle/>
          <a:p>
            <a:r>
              <a:rPr lang="bg-BG" dirty="0" smtClean="0"/>
              <a:t>Изключителна периферност: географска, транспортно-комуникационна и икономическа;</a:t>
            </a:r>
          </a:p>
          <a:p>
            <a:r>
              <a:rPr lang="bg-BG" dirty="0" smtClean="0"/>
              <a:t>Подценяван и лишаван през годините от целеви инвестиции в базова инфраструктура, особено в приграничните територии</a:t>
            </a:r>
          </a:p>
          <a:p>
            <a:r>
              <a:rPr lang="bg-BG" dirty="0" smtClean="0"/>
              <a:t>Драстични депопулациуонни процеси</a:t>
            </a:r>
          </a:p>
          <a:p>
            <a:r>
              <a:rPr lang="bg-BG" dirty="0" smtClean="0"/>
              <a:t>Проблеми с трансформацията на местната икономика и адаптирането към пазарните отношения</a:t>
            </a:r>
          </a:p>
          <a:p>
            <a:r>
              <a:rPr lang="bg-BG" dirty="0" smtClean="0"/>
              <a:t>Пространствено-интеграционни проблеми: Плевен и Ловеч не принадлежат „географски“ към региона</a:t>
            </a:r>
          </a:p>
          <a:p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" t="2418" r="3000" b="1811"/>
          <a:stretch/>
        </p:blipFill>
        <p:spPr>
          <a:xfrm>
            <a:off x="4499992" y="1628800"/>
            <a:ext cx="4647254" cy="3352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705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Резултатът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731696" cy="4971182"/>
          </a:xfrm>
        </p:spPr>
        <p:txBody>
          <a:bodyPr>
            <a:normAutofit fontScale="85000" lnSpcReduction="10000"/>
          </a:bodyPr>
          <a:lstStyle/>
          <a:p>
            <a:r>
              <a:rPr lang="bg-BG" dirty="0" smtClean="0"/>
              <a:t>Изостанлост, бедност, изолираност спрямо останалите части на Националното пространство</a:t>
            </a:r>
          </a:p>
          <a:p>
            <a:r>
              <a:rPr lang="bg-BG" dirty="0" smtClean="0"/>
              <a:t>Ниска продуктивност и периферна роля в националното стопанство (генерира около 9% от БВП)</a:t>
            </a:r>
          </a:p>
          <a:p>
            <a:r>
              <a:rPr lang="bg-BG" dirty="0" smtClean="0"/>
              <a:t>Най-ниско ниво на икономическа активност на населението (около 40%)</a:t>
            </a:r>
          </a:p>
          <a:p>
            <a:r>
              <a:rPr lang="bg-BG" dirty="0" smtClean="0"/>
              <a:t>Активни и интензивно развиващи се депопулационни процеси</a:t>
            </a:r>
          </a:p>
          <a:p>
            <a:r>
              <a:rPr lang="bg-BG" dirty="0" smtClean="0"/>
              <a:t>Натрупване на конингенти население във високите възрастови групи</a:t>
            </a:r>
          </a:p>
          <a:p>
            <a:r>
              <a:rPr lang="bg-BG" dirty="0" smtClean="0"/>
              <a:t>„Замиране“ на селища и деградация на културния ландшафт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5522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Малко примери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Демографски „потенциал“ на община Бойница, Област Видин</a:t>
            </a:r>
            <a:endParaRPr lang="bg-B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683" y="2586932"/>
            <a:ext cx="5212456" cy="42042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29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Изолираност и периферност: слаба достъпност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7560839" cy="5345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/>
          <p:cNvSpPr/>
          <p:nvPr/>
        </p:nvSpPr>
        <p:spPr>
          <a:xfrm rot="20183314">
            <a:off x="1368147" y="2651761"/>
            <a:ext cx="864096" cy="2520280"/>
          </a:xfrm>
          <a:prstGeom prst="ellipse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Oval 5"/>
          <p:cNvSpPr/>
          <p:nvPr/>
        </p:nvSpPr>
        <p:spPr>
          <a:xfrm>
            <a:off x="3203848" y="3068960"/>
            <a:ext cx="2520280" cy="1296144"/>
          </a:xfrm>
          <a:prstGeom prst="ellipse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Oval 6"/>
          <p:cNvSpPr/>
          <p:nvPr/>
        </p:nvSpPr>
        <p:spPr>
          <a:xfrm rot="19822160">
            <a:off x="4621617" y="4296235"/>
            <a:ext cx="1008112" cy="2182069"/>
          </a:xfrm>
          <a:prstGeom prst="ellips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615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Диагноза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Северозападният рай</a:t>
            </a:r>
            <a:r>
              <a:rPr lang="en-US" dirty="0" smtClean="0"/>
              <a:t>o</a:t>
            </a:r>
            <a:r>
              <a:rPr lang="bg-BG" dirty="0" smtClean="0"/>
              <a:t>н е не само най-бедният български и европейски регион, но и регионът с най-малки възможности за генериране на растеж и изпреварващо развитие;</a:t>
            </a:r>
          </a:p>
          <a:p>
            <a:r>
              <a:rPr lang="bg-BG" u="sng" dirty="0" smtClean="0"/>
              <a:t>Самотрансформацията е невъзможна</a:t>
            </a:r>
            <a:r>
              <a:rPr lang="bg-BG" dirty="0" smtClean="0"/>
              <a:t>- налице е нужда от фокусирана регионална политика и целенасочена подкрепа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9635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Как трябва да се организира стратегията?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g-BG" dirty="0" smtClean="0"/>
              <a:t>Оценка на сравнителните предимства на региона</a:t>
            </a:r>
          </a:p>
          <a:p>
            <a:r>
              <a:rPr lang="bg-BG" dirty="0" smtClean="0"/>
              <a:t>Идентификация и </a:t>
            </a:r>
            <a:r>
              <a:rPr lang="bg-BG" b="1" u="sng" dirty="0" smtClean="0"/>
              <a:t>пространствена конкретизация</a:t>
            </a:r>
            <a:r>
              <a:rPr lang="bg-BG" dirty="0" smtClean="0"/>
              <a:t> на ключовите потенциали и ресурси: те ще „генерират“ проектите, които да осигурят импулса за развитие на региона</a:t>
            </a:r>
          </a:p>
          <a:p>
            <a:r>
              <a:rPr lang="bg-BG" dirty="0" smtClean="0"/>
              <a:t>Дефиниция и оценка на „тесните“ места и основните проблеми, ограничаващи възможностите за капитализиране на ключовите потенциали и ресурси 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0470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Кои са тези ключови предимства, потенциали и ресурси?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59688" cy="5187206"/>
          </a:xfrm>
        </p:spPr>
        <p:txBody>
          <a:bodyPr>
            <a:normAutofit fontScale="85000" lnSpcReduction="10000"/>
          </a:bodyPr>
          <a:lstStyle/>
          <a:p>
            <a:r>
              <a:rPr lang="bg-BG" dirty="0" smtClean="0"/>
              <a:t>Геостратегическо положение, в комбинация с еднообразен низинно-равнинен релеф, две гранични зони, излаз на р. Дунав- ключово значение за развитието на транспортно-логистични услуги</a:t>
            </a:r>
          </a:p>
          <a:p>
            <a:r>
              <a:rPr lang="bg-BG" dirty="0" smtClean="0"/>
              <a:t>Изключителни условия за развитие на интензивно земеделие</a:t>
            </a:r>
          </a:p>
          <a:p>
            <a:r>
              <a:rPr lang="bg-BG" dirty="0" smtClean="0"/>
              <a:t>Наличие на един от 7-те големи урбанистични центрове в страната, с администртивен, икономически, академичен профил (гр. Плевен): единствен с потенциал да се превърне в опорен център за растеж с национално значение</a:t>
            </a:r>
          </a:p>
          <a:p>
            <a:r>
              <a:rPr lang="bg-BG" dirty="0" smtClean="0"/>
              <a:t>Уникален и почти неусвоен туристически потенциал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3771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Големите проблеми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27166"/>
          </a:xfrm>
        </p:spPr>
        <p:txBody>
          <a:bodyPr>
            <a:normAutofit lnSpcReduction="10000"/>
          </a:bodyPr>
          <a:lstStyle/>
          <a:p>
            <a:r>
              <a:rPr lang="bg-BG" dirty="0" smtClean="0"/>
              <a:t>„Хроничен недостиг“ на регионална политика</a:t>
            </a:r>
          </a:p>
          <a:p>
            <a:r>
              <a:rPr lang="bg-BG" dirty="0" smtClean="0"/>
              <a:t>Ограничен демографски потенциал, с     непрекъснато стесняваща се база</a:t>
            </a:r>
          </a:p>
          <a:p>
            <a:r>
              <a:rPr lang="bg-BG" dirty="0" smtClean="0"/>
              <a:t>Амортизирана базова инфраструктура, територии без елементарна такава</a:t>
            </a:r>
          </a:p>
          <a:p>
            <a:r>
              <a:rPr lang="bg-BG" dirty="0" smtClean="0"/>
              <a:t>Ниско ниво на критични локализационни услуги- здравеопазване и образование</a:t>
            </a:r>
          </a:p>
          <a:p>
            <a:r>
              <a:rPr lang="bg-BG" dirty="0" smtClean="0"/>
              <a:t>Силен натиск върху социалната система в региона</a:t>
            </a:r>
          </a:p>
          <a:p>
            <a:endParaRPr lang="bg-BG" dirty="0" smtClean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3800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168</TotalTime>
  <Words>698</Words>
  <Application>Microsoft Office PowerPoint</Application>
  <PresentationFormat>On-screen Show (4:3)</PresentationFormat>
  <Paragraphs>71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Trek</vt:lpstr>
      <vt:lpstr>Визия за разработването на анализ и Интегрирана стратегия за териториално развитие на СЕВЕРОЗАПАДНИЯ РАЙОН </vt:lpstr>
      <vt:lpstr>Фокус върху северозапада:ЗАщо?</vt:lpstr>
      <vt:lpstr>Резултатът</vt:lpstr>
      <vt:lpstr>Малко примери</vt:lpstr>
      <vt:lpstr>Изолираност и периферност: слаба достъпност</vt:lpstr>
      <vt:lpstr>Диагноза</vt:lpstr>
      <vt:lpstr>Как трябва да се организира стратегията?</vt:lpstr>
      <vt:lpstr>Кои са тези ключови предимства, потенциали и ресурси?</vt:lpstr>
      <vt:lpstr>Големите проблеми</vt:lpstr>
      <vt:lpstr>Каква стратегия да изберем?</vt:lpstr>
      <vt:lpstr>Къде е най-добре да се инвестира с оглед постигане на бърз ефект?</vt:lpstr>
      <vt:lpstr>Инвестиции с общ характер</vt:lpstr>
      <vt:lpstr>Потенциални територии за инвестиции</vt:lpstr>
      <vt:lpstr>Туризъм</vt:lpstr>
      <vt:lpstr>Земеделие</vt:lpstr>
      <vt:lpstr>Високи технологии и академия</vt:lpstr>
      <vt:lpstr>Налице е уникална база</vt:lpstr>
      <vt:lpstr>Как да се организра?</vt:lpstr>
      <vt:lpstr>Благодаря за вниманието!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Визия за разработването на анализ и Интегрирана стратегия за териториално развитие на СЕВЕРОЗАПАДНИЯТ РАЙОН</dc:title>
  <dc:creator>Stelian Dimitrov</dc:creator>
  <cp:lastModifiedBy>Теодора Петрова</cp:lastModifiedBy>
  <cp:revision>20</cp:revision>
  <dcterms:created xsi:type="dcterms:W3CDTF">2013-10-24T15:04:57Z</dcterms:created>
  <dcterms:modified xsi:type="dcterms:W3CDTF">2013-10-25T10:01:44Z</dcterms:modified>
</cp:coreProperties>
</file>